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64" r:id="rId3"/>
    <p:sldId id="26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963"/>
    <a:srgbClr val="7DB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87737" autoAdjust="0"/>
  </p:normalViewPr>
  <p:slideViewPr>
    <p:cSldViewPr snapToGrid="0">
      <p:cViewPr varScale="1">
        <p:scale>
          <a:sx n="93" d="100"/>
          <a:sy n="93"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04B11-7D80-46AE-AADE-D7449852F454}"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445F5-18B3-4820-B631-1389CC179724}" type="slidenum">
              <a:rPr lang="en-US" smtClean="0"/>
              <a:t>‹#›</a:t>
            </a:fld>
            <a:endParaRPr lang="en-US"/>
          </a:p>
        </p:txBody>
      </p:sp>
    </p:spTree>
    <p:extLst>
      <p:ext uri="{BB962C8B-B14F-4D97-AF65-F5344CB8AC3E}">
        <p14:creationId xmlns:p14="http://schemas.microsoft.com/office/powerpoint/2010/main" val="196934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445F5-18B3-4820-B631-1389CC179724}" type="slidenum">
              <a:rPr lang="en-US" smtClean="0"/>
              <a:t>2</a:t>
            </a:fld>
            <a:endParaRPr lang="en-US"/>
          </a:p>
        </p:txBody>
      </p:sp>
    </p:spTree>
    <p:extLst>
      <p:ext uri="{BB962C8B-B14F-4D97-AF65-F5344CB8AC3E}">
        <p14:creationId xmlns:p14="http://schemas.microsoft.com/office/powerpoint/2010/main" val="339082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862F-E40B-6B46-D32D-90A8DAE8CD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40B391-5D6A-2ECC-F96B-2B4CD8FDE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AA6E90-B361-D10A-E466-A59C12150504}"/>
              </a:ext>
            </a:extLst>
          </p:cNvPr>
          <p:cNvSpPr>
            <a:spLocks noGrp="1"/>
          </p:cNvSpPr>
          <p:nvPr>
            <p:ph type="dt" sz="half" idx="10"/>
          </p:nvPr>
        </p:nvSpPr>
        <p:spPr/>
        <p:txBody>
          <a:bodyPr/>
          <a:lstStyle/>
          <a:p>
            <a:fld id="{20BE5037-2BA5-4A59-97F9-97C46BC0F160}" type="datetimeFigureOut">
              <a:rPr lang="en-US" smtClean="0"/>
              <a:t>1/19/2023</a:t>
            </a:fld>
            <a:endParaRPr lang="en-US"/>
          </a:p>
        </p:txBody>
      </p:sp>
      <p:sp>
        <p:nvSpPr>
          <p:cNvPr id="5" name="Footer Placeholder 4">
            <a:extLst>
              <a:ext uri="{FF2B5EF4-FFF2-40B4-BE49-F238E27FC236}">
                <a16:creationId xmlns:a16="http://schemas.microsoft.com/office/drawing/2014/main" id="{12C4B2C8-51AE-4431-887F-7E4DEA454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A55BA-4C5D-84ED-65B4-F24C24795D97}"/>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136719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28E6-4205-4E1D-4616-636F60968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EDD8C-8286-C358-2ADB-F744D21CD8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C3A63-B59B-8D21-17B4-717A293CEE39}"/>
              </a:ext>
            </a:extLst>
          </p:cNvPr>
          <p:cNvSpPr>
            <a:spLocks noGrp="1"/>
          </p:cNvSpPr>
          <p:nvPr>
            <p:ph type="dt" sz="half" idx="10"/>
          </p:nvPr>
        </p:nvSpPr>
        <p:spPr/>
        <p:txBody>
          <a:bodyPr/>
          <a:lstStyle/>
          <a:p>
            <a:fld id="{20BE5037-2BA5-4A59-97F9-97C46BC0F160}" type="datetimeFigureOut">
              <a:rPr lang="en-US" smtClean="0"/>
              <a:t>1/19/2023</a:t>
            </a:fld>
            <a:endParaRPr lang="en-US"/>
          </a:p>
        </p:txBody>
      </p:sp>
      <p:sp>
        <p:nvSpPr>
          <p:cNvPr id="5" name="Footer Placeholder 4">
            <a:extLst>
              <a:ext uri="{FF2B5EF4-FFF2-40B4-BE49-F238E27FC236}">
                <a16:creationId xmlns:a16="http://schemas.microsoft.com/office/drawing/2014/main" id="{4DA16323-5806-DED7-C099-AE64E4E75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5004A-7BC1-0D36-B919-40F51ED0D9DA}"/>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252098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55941-6F21-0781-D652-1FDB55C0A0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FD32C7-3ADC-91E1-16ED-57F06064D3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50EDC-EE7D-DBE9-FF89-2C9A2BF96AF0}"/>
              </a:ext>
            </a:extLst>
          </p:cNvPr>
          <p:cNvSpPr>
            <a:spLocks noGrp="1"/>
          </p:cNvSpPr>
          <p:nvPr>
            <p:ph type="dt" sz="half" idx="10"/>
          </p:nvPr>
        </p:nvSpPr>
        <p:spPr/>
        <p:txBody>
          <a:bodyPr/>
          <a:lstStyle/>
          <a:p>
            <a:fld id="{20BE5037-2BA5-4A59-97F9-97C46BC0F160}" type="datetimeFigureOut">
              <a:rPr lang="en-US" smtClean="0"/>
              <a:t>1/19/2023</a:t>
            </a:fld>
            <a:endParaRPr lang="en-US"/>
          </a:p>
        </p:txBody>
      </p:sp>
      <p:sp>
        <p:nvSpPr>
          <p:cNvPr id="5" name="Footer Placeholder 4">
            <a:extLst>
              <a:ext uri="{FF2B5EF4-FFF2-40B4-BE49-F238E27FC236}">
                <a16:creationId xmlns:a16="http://schemas.microsoft.com/office/drawing/2014/main" id="{EBE41945-58B4-89EF-8CAF-F84E8AF1B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8EDD0-6BFF-6845-F2FF-D99807D852E8}"/>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253772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FDE2-1E4F-67A0-AA84-B2EF0146D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6B49C-9ED9-7FB3-CBAB-870C96AB91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24441-A4D9-4C32-7095-C93017B24B2E}"/>
              </a:ext>
            </a:extLst>
          </p:cNvPr>
          <p:cNvSpPr>
            <a:spLocks noGrp="1"/>
          </p:cNvSpPr>
          <p:nvPr>
            <p:ph type="dt" sz="half" idx="10"/>
          </p:nvPr>
        </p:nvSpPr>
        <p:spPr/>
        <p:txBody>
          <a:bodyPr/>
          <a:lstStyle/>
          <a:p>
            <a:fld id="{20BE5037-2BA5-4A59-97F9-97C46BC0F160}" type="datetimeFigureOut">
              <a:rPr lang="en-US" smtClean="0"/>
              <a:t>1/19/2023</a:t>
            </a:fld>
            <a:endParaRPr lang="en-US"/>
          </a:p>
        </p:txBody>
      </p:sp>
      <p:sp>
        <p:nvSpPr>
          <p:cNvPr id="5" name="Footer Placeholder 4">
            <a:extLst>
              <a:ext uri="{FF2B5EF4-FFF2-40B4-BE49-F238E27FC236}">
                <a16:creationId xmlns:a16="http://schemas.microsoft.com/office/drawing/2014/main" id="{5055AC53-C59B-E78A-9572-1FBE35C03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6F559-AA53-3447-D4C3-6A53856D1091}"/>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390000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1DE3-82FE-AC23-7ADE-CB745B618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B4AACC-B32B-3E56-A4FB-35943E406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24E58-18F1-88E3-2E84-2E602D87BDD9}"/>
              </a:ext>
            </a:extLst>
          </p:cNvPr>
          <p:cNvSpPr>
            <a:spLocks noGrp="1"/>
          </p:cNvSpPr>
          <p:nvPr>
            <p:ph type="dt" sz="half" idx="10"/>
          </p:nvPr>
        </p:nvSpPr>
        <p:spPr/>
        <p:txBody>
          <a:bodyPr/>
          <a:lstStyle/>
          <a:p>
            <a:fld id="{20BE5037-2BA5-4A59-97F9-97C46BC0F160}" type="datetimeFigureOut">
              <a:rPr lang="en-US" smtClean="0"/>
              <a:t>1/19/2023</a:t>
            </a:fld>
            <a:endParaRPr lang="en-US"/>
          </a:p>
        </p:txBody>
      </p:sp>
      <p:sp>
        <p:nvSpPr>
          <p:cNvPr id="5" name="Footer Placeholder 4">
            <a:extLst>
              <a:ext uri="{FF2B5EF4-FFF2-40B4-BE49-F238E27FC236}">
                <a16:creationId xmlns:a16="http://schemas.microsoft.com/office/drawing/2014/main" id="{1B0C2F06-B725-DEA7-C177-BD29CB53C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9060C-9129-AF23-104F-68D04461C416}"/>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25979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75DFF-6509-2B0C-8FEA-65B26A5B66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EB4D9-DA42-1E35-2CD3-5285EF7D2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36C89D-904E-FD8D-F174-E98880AE7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061FB9-1329-1DED-0D53-20C9FCA8044B}"/>
              </a:ext>
            </a:extLst>
          </p:cNvPr>
          <p:cNvSpPr>
            <a:spLocks noGrp="1"/>
          </p:cNvSpPr>
          <p:nvPr>
            <p:ph type="dt" sz="half" idx="10"/>
          </p:nvPr>
        </p:nvSpPr>
        <p:spPr/>
        <p:txBody>
          <a:bodyPr/>
          <a:lstStyle/>
          <a:p>
            <a:fld id="{20BE5037-2BA5-4A59-97F9-97C46BC0F160}" type="datetimeFigureOut">
              <a:rPr lang="en-US" smtClean="0"/>
              <a:t>1/19/2023</a:t>
            </a:fld>
            <a:endParaRPr lang="en-US"/>
          </a:p>
        </p:txBody>
      </p:sp>
      <p:sp>
        <p:nvSpPr>
          <p:cNvPr id="6" name="Footer Placeholder 5">
            <a:extLst>
              <a:ext uri="{FF2B5EF4-FFF2-40B4-BE49-F238E27FC236}">
                <a16:creationId xmlns:a16="http://schemas.microsoft.com/office/drawing/2014/main" id="{BF778841-4A76-BB49-228D-66CC187B9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92226-1CE3-64FC-7A27-FD3974A7DD07}"/>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357695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4060-2AB4-A7CE-C739-8B00D0120D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9FDA38-F26D-73C9-BC16-37E0A703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B862F-983B-FCC2-E194-BE13B2883B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53B16E-179F-C398-5066-87262D10C7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4330A-AA33-A8CB-EB77-B789D42BEA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A38BB0-DDC9-8D08-35BD-D1605E7AED35}"/>
              </a:ext>
            </a:extLst>
          </p:cNvPr>
          <p:cNvSpPr>
            <a:spLocks noGrp="1"/>
          </p:cNvSpPr>
          <p:nvPr>
            <p:ph type="dt" sz="half" idx="10"/>
          </p:nvPr>
        </p:nvSpPr>
        <p:spPr/>
        <p:txBody>
          <a:bodyPr/>
          <a:lstStyle/>
          <a:p>
            <a:fld id="{20BE5037-2BA5-4A59-97F9-97C46BC0F160}" type="datetimeFigureOut">
              <a:rPr lang="en-US" smtClean="0"/>
              <a:t>1/19/2023</a:t>
            </a:fld>
            <a:endParaRPr lang="en-US"/>
          </a:p>
        </p:txBody>
      </p:sp>
      <p:sp>
        <p:nvSpPr>
          <p:cNvPr id="8" name="Footer Placeholder 7">
            <a:extLst>
              <a:ext uri="{FF2B5EF4-FFF2-40B4-BE49-F238E27FC236}">
                <a16:creationId xmlns:a16="http://schemas.microsoft.com/office/drawing/2014/main" id="{0C008BF2-AAEE-0DB6-38D9-A9BBA40B85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0AA1C4-7883-6126-5FD9-B55345A4B3BA}"/>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149269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3330-90CF-894A-9FC3-9AA6E11201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C9DE70-26A2-6507-818A-4D8BDB01EDD2}"/>
              </a:ext>
            </a:extLst>
          </p:cNvPr>
          <p:cNvSpPr>
            <a:spLocks noGrp="1"/>
          </p:cNvSpPr>
          <p:nvPr>
            <p:ph type="dt" sz="half" idx="10"/>
          </p:nvPr>
        </p:nvSpPr>
        <p:spPr/>
        <p:txBody>
          <a:bodyPr/>
          <a:lstStyle/>
          <a:p>
            <a:fld id="{20BE5037-2BA5-4A59-97F9-97C46BC0F160}" type="datetimeFigureOut">
              <a:rPr lang="en-US" smtClean="0"/>
              <a:t>1/19/2023</a:t>
            </a:fld>
            <a:endParaRPr lang="en-US"/>
          </a:p>
        </p:txBody>
      </p:sp>
      <p:sp>
        <p:nvSpPr>
          <p:cNvPr id="4" name="Footer Placeholder 3">
            <a:extLst>
              <a:ext uri="{FF2B5EF4-FFF2-40B4-BE49-F238E27FC236}">
                <a16:creationId xmlns:a16="http://schemas.microsoft.com/office/drawing/2014/main" id="{5FAF2FF2-A2F5-D179-EB0A-FDC98100FC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3FC9F1-9494-FC86-7ECA-A58FD7A19086}"/>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49582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39B5B1-7C66-7826-52A7-05CB934F317D}"/>
              </a:ext>
            </a:extLst>
          </p:cNvPr>
          <p:cNvSpPr>
            <a:spLocks noGrp="1"/>
          </p:cNvSpPr>
          <p:nvPr>
            <p:ph type="dt" sz="half" idx="10"/>
          </p:nvPr>
        </p:nvSpPr>
        <p:spPr/>
        <p:txBody>
          <a:bodyPr/>
          <a:lstStyle/>
          <a:p>
            <a:fld id="{20BE5037-2BA5-4A59-97F9-97C46BC0F160}" type="datetimeFigureOut">
              <a:rPr lang="en-US" smtClean="0"/>
              <a:t>1/19/2023</a:t>
            </a:fld>
            <a:endParaRPr lang="en-US"/>
          </a:p>
        </p:txBody>
      </p:sp>
      <p:sp>
        <p:nvSpPr>
          <p:cNvPr id="3" name="Footer Placeholder 2">
            <a:extLst>
              <a:ext uri="{FF2B5EF4-FFF2-40B4-BE49-F238E27FC236}">
                <a16:creationId xmlns:a16="http://schemas.microsoft.com/office/drawing/2014/main" id="{232E0BE7-BA7A-14A3-C16B-E901B5514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8D49F-EC53-5713-9B01-6E65742C0649}"/>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11932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3404-7DA2-EF58-172D-774C3808E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C80B54-F65F-A1D9-02D7-4F3734CFC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8277E-140D-A380-C694-A57A953A4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9B742-5A78-03DE-E81B-750928C6D987}"/>
              </a:ext>
            </a:extLst>
          </p:cNvPr>
          <p:cNvSpPr>
            <a:spLocks noGrp="1"/>
          </p:cNvSpPr>
          <p:nvPr>
            <p:ph type="dt" sz="half" idx="10"/>
          </p:nvPr>
        </p:nvSpPr>
        <p:spPr/>
        <p:txBody>
          <a:bodyPr/>
          <a:lstStyle/>
          <a:p>
            <a:fld id="{20BE5037-2BA5-4A59-97F9-97C46BC0F160}" type="datetimeFigureOut">
              <a:rPr lang="en-US" smtClean="0"/>
              <a:t>1/19/2023</a:t>
            </a:fld>
            <a:endParaRPr lang="en-US"/>
          </a:p>
        </p:txBody>
      </p:sp>
      <p:sp>
        <p:nvSpPr>
          <p:cNvPr id="6" name="Footer Placeholder 5">
            <a:extLst>
              <a:ext uri="{FF2B5EF4-FFF2-40B4-BE49-F238E27FC236}">
                <a16:creationId xmlns:a16="http://schemas.microsoft.com/office/drawing/2014/main" id="{431FC2F8-0583-0095-DC68-2A49C2CC3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E9AA1-A4F5-AA90-3147-2143E9380438}"/>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220241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8D3B-995F-261E-3C7B-8D0C39EA0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B82874-D173-1957-E73A-26C835196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FAD85F-FD2C-DB84-F2F7-299CED40E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2FB14-FA49-D25E-1E46-578729BC6789}"/>
              </a:ext>
            </a:extLst>
          </p:cNvPr>
          <p:cNvSpPr>
            <a:spLocks noGrp="1"/>
          </p:cNvSpPr>
          <p:nvPr>
            <p:ph type="dt" sz="half" idx="10"/>
          </p:nvPr>
        </p:nvSpPr>
        <p:spPr/>
        <p:txBody>
          <a:bodyPr/>
          <a:lstStyle/>
          <a:p>
            <a:fld id="{20BE5037-2BA5-4A59-97F9-97C46BC0F160}" type="datetimeFigureOut">
              <a:rPr lang="en-US" smtClean="0"/>
              <a:t>1/19/2023</a:t>
            </a:fld>
            <a:endParaRPr lang="en-US"/>
          </a:p>
        </p:txBody>
      </p:sp>
      <p:sp>
        <p:nvSpPr>
          <p:cNvPr id="6" name="Footer Placeholder 5">
            <a:extLst>
              <a:ext uri="{FF2B5EF4-FFF2-40B4-BE49-F238E27FC236}">
                <a16:creationId xmlns:a16="http://schemas.microsoft.com/office/drawing/2014/main" id="{BA4C181D-475E-5DDD-53CA-6792AE1C4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01C534-3522-47C8-E3C7-AB39AC6191F1}"/>
              </a:ext>
            </a:extLst>
          </p:cNvPr>
          <p:cNvSpPr>
            <a:spLocks noGrp="1"/>
          </p:cNvSpPr>
          <p:nvPr>
            <p:ph type="sldNum" sz="quarter" idx="12"/>
          </p:nvPr>
        </p:nvSpPr>
        <p:spPr/>
        <p:txBody>
          <a:bodyPr/>
          <a:lstStyle/>
          <a:p>
            <a:fld id="{B8911D40-9FCA-44D2-B5C8-4C6465EF50E5}" type="slidenum">
              <a:rPr lang="en-US" smtClean="0"/>
              <a:t>‹#›</a:t>
            </a:fld>
            <a:endParaRPr lang="en-US"/>
          </a:p>
        </p:txBody>
      </p:sp>
    </p:spTree>
    <p:extLst>
      <p:ext uri="{BB962C8B-B14F-4D97-AF65-F5344CB8AC3E}">
        <p14:creationId xmlns:p14="http://schemas.microsoft.com/office/powerpoint/2010/main" val="178179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E764D-914E-8AAD-49CF-54B81A420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7166F0-96E8-9543-CD10-283A8BA03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A68D8-D9CC-E6C8-6A95-0DA6CEEFB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E5037-2BA5-4A59-97F9-97C46BC0F160}" type="datetimeFigureOut">
              <a:rPr lang="en-US" smtClean="0"/>
              <a:t>1/19/2023</a:t>
            </a:fld>
            <a:endParaRPr lang="en-US"/>
          </a:p>
        </p:txBody>
      </p:sp>
      <p:sp>
        <p:nvSpPr>
          <p:cNvPr id="5" name="Footer Placeholder 4">
            <a:extLst>
              <a:ext uri="{FF2B5EF4-FFF2-40B4-BE49-F238E27FC236}">
                <a16:creationId xmlns:a16="http://schemas.microsoft.com/office/drawing/2014/main" id="{3C841AA8-760D-4707-CE8E-7920B9EC04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0A4C1A-BF07-42AD-F9FB-010E9AFED1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1D40-9FCA-44D2-B5C8-4C6465EF50E5}" type="slidenum">
              <a:rPr lang="en-US" smtClean="0"/>
              <a:t>‹#›</a:t>
            </a:fld>
            <a:endParaRPr lang="en-US"/>
          </a:p>
        </p:txBody>
      </p:sp>
    </p:spTree>
    <p:extLst>
      <p:ext uri="{BB962C8B-B14F-4D97-AF65-F5344CB8AC3E}">
        <p14:creationId xmlns:p14="http://schemas.microsoft.com/office/powerpoint/2010/main" val="34742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ACE841-6FAD-1232-54AC-F6225600A4B0}"/>
              </a:ext>
            </a:extLst>
          </p:cNvPr>
          <p:cNvPicPr>
            <a:picLocks noChangeAspect="1"/>
          </p:cNvPicPr>
          <p:nvPr/>
        </p:nvPicPr>
        <p:blipFill rotWithShape="1">
          <a:blip r:embed="rId2">
            <a:extLst>
              <a:ext uri="{28A0092B-C50C-407E-A947-70E740481C1C}">
                <a14:useLocalDpi xmlns:a14="http://schemas.microsoft.com/office/drawing/2010/main" val="0"/>
              </a:ext>
            </a:extLst>
          </a:blip>
          <a:srcRect t="15413"/>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F7F3EAB-AF18-DC1C-022C-E02CB3AF4867}"/>
              </a:ext>
            </a:extLst>
          </p:cNvPr>
          <p:cNvSpPr>
            <a:spLocks noGrp="1"/>
          </p:cNvSpPr>
          <p:nvPr>
            <p:ph type="ctrTitle"/>
          </p:nvPr>
        </p:nvSpPr>
        <p:spPr>
          <a:xfrm>
            <a:off x="8022021" y="3231931"/>
            <a:ext cx="3852041" cy="1834056"/>
          </a:xfrm>
        </p:spPr>
        <p:txBody>
          <a:bodyPr>
            <a:normAutofit/>
          </a:bodyPr>
          <a:lstStyle/>
          <a:p>
            <a:r>
              <a:rPr lang="en-US" sz="4000" dirty="0"/>
              <a:t>QUESTIONS &amp;</a:t>
            </a:r>
            <a:br>
              <a:rPr lang="en-US" sz="4000" dirty="0"/>
            </a:br>
            <a:r>
              <a:rPr lang="en-US" sz="4000" dirty="0"/>
              <a:t>ANSWERS</a:t>
            </a:r>
          </a:p>
        </p:txBody>
      </p:sp>
      <p:sp>
        <p:nvSpPr>
          <p:cNvPr id="3" name="Subtitle 2">
            <a:extLst>
              <a:ext uri="{FF2B5EF4-FFF2-40B4-BE49-F238E27FC236}">
                <a16:creationId xmlns:a16="http://schemas.microsoft.com/office/drawing/2014/main" id="{F51CBED1-57D8-01C1-A44C-1FFA433A0B0E}"/>
              </a:ext>
            </a:extLst>
          </p:cNvPr>
          <p:cNvSpPr>
            <a:spLocks noGrp="1"/>
          </p:cNvSpPr>
          <p:nvPr>
            <p:ph type="subTitle" idx="1"/>
          </p:nvPr>
        </p:nvSpPr>
        <p:spPr>
          <a:xfrm>
            <a:off x="7782910" y="5242675"/>
            <a:ext cx="4330262" cy="683284"/>
          </a:xfrm>
        </p:spPr>
        <p:txBody>
          <a:bodyPr>
            <a:normAutofit/>
          </a:bodyPr>
          <a:lstStyle/>
          <a:p>
            <a:r>
              <a:rPr lang="en-US" sz="2000" dirty="0"/>
              <a:t>Presented by </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CFC9672B-4A41-DC36-A870-80539B28A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315" y="1158410"/>
            <a:ext cx="10413450" cy="2837393"/>
          </a:xfrm>
          <a:prstGeom prst="rect">
            <a:avLst/>
          </a:prstGeom>
        </p:spPr>
      </p:pic>
      <p:sp>
        <p:nvSpPr>
          <p:cNvPr id="9" name="Title 1">
            <a:extLst>
              <a:ext uri="{FF2B5EF4-FFF2-40B4-BE49-F238E27FC236}">
                <a16:creationId xmlns:a16="http://schemas.microsoft.com/office/drawing/2014/main" id="{6645214A-9590-BA61-C3C6-9D73772C4DC3}"/>
              </a:ext>
            </a:extLst>
          </p:cNvPr>
          <p:cNvSpPr txBox="1">
            <a:spLocks/>
          </p:cNvSpPr>
          <p:nvPr/>
        </p:nvSpPr>
        <p:spPr>
          <a:xfrm>
            <a:off x="8560202" y="5473062"/>
            <a:ext cx="2775678" cy="5717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PANEL</a:t>
            </a:r>
          </a:p>
        </p:txBody>
      </p:sp>
    </p:spTree>
    <p:extLst>
      <p:ext uri="{BB962C8B-B14F-4D97-AF65-F5344CB8AC3E}">
        <p14:creationId xmlns:p14="http://schemas.microsoft.com/office/powerpoint/2010/main" val="421955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806A82E-D673-A554-F299-E5A38C49128E}"/>
              </a:ext>
            </a:extLst>
          </p:cNvPr>
          <p:cNvSpPr/>
          <p:nvPr/>
        </p:nvSpPr>
        <p:spPr>
          <a:xfrm>
            <a:off x="1" y="0"/>
            <a:ext cx="10058400" cy="1022925"/>
          </a:xfrm>
          <a:prstGeom prst="rect">
            <a:avLst/>
          </a:prstGeom>
          <a:solidFill>
            <a:srgbClr val="1F59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elay 6">
            <a:extLst>
              <a:ext uri="{FF2B5EF4-FFF2-40B4-BE49-F238E27FC236}">
                <a16:creationId xmlns:a16="http://schemas.microsoft.com/office/drawing/2014/main" id="{45F62599-31E4-79C8-A52E-595A9FA65A20}"/>
              </a:ext>
            </a:extLst>
          </p:cNvPr>
          <p:cNvSpPr/>
          <p:nvPr/>
        </p:nvSpPr>
        <p:spPr>
          <a:xfrm rot="10800000">
            <a:off x="9262682" y="0"/>
            <a:ext cx="1100517" cy="105990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57D37DF6-D01D-3699-3247-7CA210310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627" y="312823"/>
            <a:ext cx="2066173" cy="562978"/>
          </a:xfrm>
          <a:prstGeom prst="rect">
            <a:avLst/>
          </a:prstGeom>
        </p:spPr>
      </p:pic>
      <p:sp>
        <p:nvSpPr>
          <p:cNvPr id="2" name="Oval 1">
            <a:extLst>
              <a:ext uri="{FF2B5EF4-FFF2-40B4-BE49-F238E27FC236}">
                <a16:creationId xmlns:a16="http://schemas.microsoft.com/office/drawing/2014/main" id="{6D6F7E40-398C-B9AE-9C36-90A36154D021}"/>
              </a:ext>
            </a:extLst>
          </p:cNvPr>
          <p:cNvSpPr/>
          <p:nvPr/>
        </p:nvSpPr>
        <p:spPr>
          <a:xfrm>
            <a:off x="669854" y="2276744"/>
            <a:ext cx="2492642" cy="245166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BE34990-0AF5-8C2B-448B-DD4800403E43}"/>
              </a:ext>
            </a:extLst>
          </p:cNvPr>
          <p:cNvSpPr/>
          <p:nvPr/>
        </p:nvSpPr>
        <p:spPr>
          <a:xfrm>
            <a:off x="3534130" y="2276744"/>
            <a:ext cx="2492642" cy="2451666"/>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80DC2A-D9CE-ABFD-F8C4-A8354A2E5F19}"/>
              </a:ext>
            </a:extLst>
          </p:cNvPr>
          <p:cNvSpPr/>
          <p:nvPr/>
        </p:nvSpPr>
        <p:spPr>
          <a:xfrm>
            <a:off x="6398406" y="2276744"/>
            <a:ext cx="2492642" cy="2451666"/>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29BE1D8-679C-7A01-EC0C-59957A276209}"/>
              </a:ext>
            </a:extLst>
          </p:cNvPr>
          <p:cNvSpPr/>
          <p:nvPr/>
        </p:nvSpPr>
        <p:spPr>
          <a:xfrm>
            <a:off x="9262682" y="2276744"/>
            <a:ext cx="2492642" cy="2451666"/>
          </a:xfrm>
          <a:prstGeom prst="ellipse">
            <a:avLst/>
          </a:prstGeom>
          <a:blipFill dpi="0" rotWithShape="1">
            <a:blip r:embed="rId7">
              <a:extLst>
                <a:ext uri="{28A0092B-C50C-407E-A947-70E740481C1C}">
                  <a14:useLocalDpi xmlns:a14="http://schemas.microsoft.com/office/drawing/2010/main" val="0"/>
                </a:ext>
              </a:extLst>
            </a:blip>
            <a:srcRect/>
            <a:stretch>
              <a:fillRect l="-55214" t="-83877" r="-74926" b="-116561"/>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D19082D-2E65-54FA-DFC1-31CD8AEA98E4}"/>
              </a:ext>
            </a:extLst>
          </p:cNvPr>
          <p:cNvSpPr/>
          <p:nvPr/>
        </p:nvSpPr>
        <p:spPr>
          <a:xfrm>
            <a:off x="3183348" y="2154872"/>
            <a:ext cx="1022925" cy="1022925"/>
          </a:xfrm>
          <a:prstGeom prst="ellipse">
            <a:avLst/>
          </a:prstGeom>
          <a:solidFill>
            <a:srgbClr val="1F59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6BCDEAF-0C19-F0B8-1FE2-7B1EF1C0B804}"/>
              </a:ext>
            </a:extLst>
          </p:cNvPr>
          <p:cNvSpPr/>
          <p:nvPr/>
        </p:nvSpPr>
        <p:spPr>
          <a:xfrm>
            <a:off x="282269" y="2154871"/>
            <a:ext cx="1022925" cy="1022925"/>
          </a:xfrm>
          <a:prstGeom prst="ellipse">
            <a:avLst/>
          </a:prstGeom>
          <a:solidFill>
            <a:srgbClr val="1F59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BF6C08B-2003-B0B1-97B0-9ECDD193D536}"/>
              </a:ext>
            </a:extLst>
          </p:cNvPr>
          <p:cNvSpPr/>
          <p:nvPr/>
        </p:nvSpPr>
        <p:spPr>
          <a:xfrm>
            <a:off x="6223015" y="2154871"/>
            <a:ext cx="1022925" cy="1022925"/>
          </a:xfrm>
          <a:prstGeom prst="ellipse">
            <a:avLst/>
          </a:prstGeom>
          <a:solidFill>
            <a:srgbClr val="1F59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2B30508-8BD1-CC9A-CD53-F4F4DAAD808A}"/>
              </a:ext>
            </a:extLst>
          </p:cNvPr>
          <p:cNvSpPr/>
          <p:nvPr/>
        </p:nvSpPr>
        <p:spPr>
          <a:xfrm>
            <a:off x="9066439" y="2147028"/>
            <a:ext cx="1022925" cy="1022925"/>
          </a:xfrm>
          <a:prstGeom prst="ellipse">
            <a:avLst/>
          </a:prstGeom>
          <a:solidFill>
            <a:srgbClr val="1F59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B61A0E-BE4B-6561-5B50-0D52F64CE3C1}"/>
              </a:ext>
            </a:extLst>
          </p:cNvPr>
          <p:cNvSpPr txBox="1"/>
          <p:nvPr/>
        </p:nvSpPr>
        <p:spPr>
          <a:xfrm>
            <a:off x="292695" y="2355573"/>
            <a:ext cx="1022925" cy="667299"/>
          </a:xfrm>
          <a:prstGeom prst="rect">
            <a:avLst/>
          </a:prstGeom>
          <a:noFill/>
        </p:spPr>
        <p:txBody>
          <a:bodyPr wrap="square" rtlCol="0">
            <a:spAutoFit/>
          </a:bodyPr>
          <a:lstStyle/>
          <a:p>
            <a:pPr algn="ctr">
              <a:lnSpc>
                <a:spcPts val="2200"/>
              </a:lnSpc>
            </a:pPr>
            <a:r>
              <a:rPr lang="en-US" sz="2400" dirty="0">
                <a:solidFill>
                  <a:schemeClr val="bg1"/>
                </a:solidFill>
              </a:rPr>
              <a:t>Carrie</a:t>
            </a:r>
          </a:p>
          <a:p>
            <a:pPr algn="ctr">
              <a:lnSpc>
                <a:spcPts val="2200"/>
              </a:lnSpc>
            </a:pPr>
            <a:r>
              <a:rPr lang="en-US" sz="2400" dirty="0">
                <a:solidFill>
                  <a:schemeClr val="bg1"/>
                </a:solidFill>
              </a:rPr>
              <a:t>Cook</a:t>
            </a:r>
          </a:p>
        </p:txBody>
      </p:sp>
      <p:sp>
        <p:nvSpPr>
          <p:cNvPr id="5" name="TextBox 4">
            <a:extLst>
              <a:ext uri="{FF2B5EF4-FFF2-40B4-BE49-F238E27FC236}">
                <a16:creationId xmlns:a16="http://schemas.microsoft.com/office/drawing/2014/main" id="{12E8F3AE-0E00-6300-1857-39C1CDC4C2CF}"/>
              </a:ext>
            </a:extLst>
          </p:cNvPr>
          <p:cNvSpPr txBox="1"/>
          <p:nvPr/>
        </p:nvSpPr>
        <p:spPr>
          <a:xfrm>
            <a:off x="3183348" y="2355572"/>
            <a:ext cx="1022925" cy="667299"/>
          </a:xfrm>
          <a:prstGeom prst="rect">
            <a:avLst/>
          </a:prstGeom>
          <a:noFill/>
        </p:spPr>
        <p:txBody>
          <a:bodyPr wrap="square" rtlCol="0">
            <a:spAutoFit/>
          </a:bodyPr>
          <a:lstStyle/>
          <a:p>
            <a:pPr algn="ctr">
              <a:lnSpc>
                <a:spcPts val="2200"/>
              </a:lnSpc>
            </a:pPr>
            <a:r>
              <a:rPr lang="en-US" sz="2400" dirty="0">
                <a:solidFill>
                  <a:schemeClr val="bg1"/>
                </a:solidFill>
              </a:rPr>
              <a:t>Pat</a:t>
            </a:r>
          </a:p>
          <a:p>
            <a:pPr algn="ctr">
              <a:lnSpc>
                <a:spcPts val="2200"/>
              </a:lnSpc>
            </a:pPr>
            <a:r>
              <a:rPr lang="en-US" sz="2400" dirty="0">
                <a:solidFill>
                  <a:schemeClr val="bg1"/>
                </a:solidFill>
              </a:rPr>
              <a:t>Vassar</a:t>
            </a:r>
          </a:p>
        </p:txBody>
      </p:sp>
      <p:sp>
        <p:nvSpPr>
          <p:cNvPr id="6" name="TextBox 5">
            <a:extLst>
              <a:ext uri="{FF2B5EF4-FFF2-40B4-BE49-F238E27FC236}">
                <a16:creationId xmlns:a16="http://schemas.microsoft.com/office/drawing/2014/main" id="{A619E4A2-165A-2C9C-0FB9-0F719ECD8BE4}"/>
              </a:ext>
            </a:extLst>
          </p:cNvPr>
          <p:cNvSpPr txBox="1"/>
          <p:nvPr/>
        </p:nvSpPr>
        <p:spPr>
          <a:xfrm>
            <a:off x="6077806" y="2324840"/>
            <a:ext cx="1322672" cy="667299"/>
          </a:xfrm>
          <a:prstGeom prst="rect">
            <a:avLst/>
          </a:prstGeom>
          <a:noFill/>
        </p:spPr>
        <p:txBody>
          <a:bodyPr wrap="square" rtlCol="0">
            <a:spAutoFit/>
          </a:bodyPr>
          <a:lstStyle/>
          <a:p>
            <a:pPr algn="ctr">
              <a:lnSpc>
                <a:spcPts val="2200"/>
              </a:lnSpc>
            </a:pPr>
            <a:r>
              <a:rPr lang="en-US" sz="2400" spc="-150" dirty="0">
                <a:solidFill>
                  <a:schemeClr val="bg1"/>
                </a:solidFill>
              </a:rPr>
              <a:t>Misty</a:t>
            </a:r>
          </a:p>
          <a:p>
            <a:pPr algn="ctr">
              <a:lnSpc>
                <a:spcPts val="2200"/>
              </a:lnSpc>
            </a:pPr>
            <a:r>
              <a:rPr lang="en-US" sz="2400" spc="-150" dirty="0">
                <a:solidFill>
                  <a:schemeClr val="bg1"/>
                </a:solidFill>
              </a:rPr>
              <a:t>Bethany</a:t>
            </a:r>
          </a:p>
        </p:txBody>
      </p:sp>
      <p:sp>
        <p:nvSpPr>
          <p:cNvPr id="11" name="TextBox 10">
            <a:extLst>
              <a:ext uri="{FF2B5EF4-FFF2-40B4-BE49-F238E27FC236}">
                <a16:creationId xmlns:a16="http://schemas.microsoft.com/office/drawing/2014/main" id="{3A167434-5138-A128-6FF0-924520919159}"/>
              </a:ext>
            </a:extLst>
          </p:cNvPr>
          <p:cNvSpPr txBox="1"/>
          <p:nvPr/>
        </p:nvSpPr>
        <p:spPr>
          <a:xfrm>
            <a:off x="8932144" y="2332683"/>
            <a:ext cx="1285721" cy="667299"/>
          </a:xfrm>
          <a:prstGeom prst="rect">
            <a:avLst/>
          </a:prstGeom>
          <a:noFill/>
        </p:spPr>
        <p:txBody>
          <a:bodyPr wrap="square" rtlCol="0">
            <a:spAutoFit/>
          </a:bodyPr>
          <a:lstStyle/>
          <a:p>
            <a:pPr algn="ctr">
              <a:lnSpc>
                <a:spcPts val="2200"/>
              </a:lnSpc>
            </a:pPr>
            <a:r>
              <a:rPr lang="en-US" sz="2400" spc="-150" dirty="0">
                <a:solidFill>
                  <a:schemeClr val="bg1"/>
                </a:solidFill>
              </a:rPr>
              <a:t>Chris</a:t>
            </a:r>
          </a:p>
          <a:p>
            <a:pPr algn="ctr">
              <a:lnSpc>
                <a:spcPts val="2200"/>
              </a:lnSpc>
            </a:pPr>
            <a:r>
              <a:rPr lang="en-US" sz="2400" spc="-150" dirty="0">
                <a:solidFill>
                  <a:schemeClr val="bg1"/>
                </a:solidFill>
              </a:rPr>
              <a:t>Trembly</a:t>
            </a:r>
          </a:p>
        </p:txBody>
      </p:sp>
      <p:sp>
        <p:nvSpPr>
          <p:cNvPr id="39" name="TextBox 38">
            <a:extLst>
              <a:ext uri="{FF2B5EF4-FFF2-40B4-BE49-F238E27FC236}">
                <a16:creationId xmlns:a16="http://schemas.microsoft.com/office/drawing/2014/main" id="{70BCF811-F0F3-20E1-F18B-AC030F4F3D50}"/>
              </a:ext>
            </a:extLst>
          </p:cNvPr>
          <p:cNvSpPr txBox="1"/>
          <p:nvPr/>
        </p:nvSpPr>
        <p:spPr>
          <a:xfrm>
            <a:off x="669854" y="4850283"/>
            <a:ext cx="2562864" cy="712183"/>
          </a:xfrm>
          <a:prstGeom prst="rect">
            <a:avLst/>
          </a:prstGeom>
          <a:noFill/>
        </p:spPr>
        <p:txBody>
          <a:bodyPr wrap="square" rtlCol="0">
            <a:spAutoFit/>
          </a:bodyPr>
          <a:lstStyle/>
          <a:p>
            <a:pPr algn="ctr">
              <a:lnSpc>
                <a:spcPts val="2400"/>
              </a:lnSpc>
            </a:pPr>
            <a:r>
              <a:rPr lang="en-US" sz="2400" i="1" dirty="0"/>
              <a:t>President,</a:t>
            </a:r>
          </a:p>
          <a:p>
            <a:pPr algn="ctr">
              <a:lnSpc>
                <a:spcPts val="2400"/>
              </a:lnSpc>
            </a:pPr>
            <a:r>
              <a:rPr lang="en-US" sz="2400" i="1" dirty="0"/>
              <a:t>Ignite Funding</a:t>
            </a:r>
          </a:p>
        </p:txBody>
      </p:sp>
      <p:sp>
        <p:nvSpPr>
          <p:cNvPr id="40" name="TextBox 39">
            <a:extLst>
              <a:ext uri="{FF2B5EF4-FFF2-40B4-BE49-F238E27FC236}">
                <a16:creationId xmlns:a16="http://schemas.microsoft.com/office/drawing/2014/main" id="{809E4A9D-A793-0880-AB83-F607364BF787}"/>
              </a:ext>
            </a:extLst>
          </p:cNvPr>
          <p:cNvSpPr txBox="1"/>
          <p:nvPr/>
        </p:nvSpPr>
        <p:spPr>
          <a:xfrm>
            <a:off x="3581052" y="4898379"/>
            <a:ext cx="2562864" cy="1019959"/>
          </a:xfrm>
          <a:prstGeom prst="rect">
            <a:avLst/>
          </a:prstGeom>
          <a:noFill/>
        </p:spPr>
        <p:txBody>
          <a:bodyPr wrap="square" rtlCol="0">
            <a:spAutoFit/>
          </a:bodyPr>
          <a:lstStyle/>
          <a:p>
            <a:pPr algn="ctr">
              <a:lnSpc>
                <a:spcPts val="2400"/>
              </a:lnSpc>
            </a:pPr>
            <a:r>
              <a:rPr lang="en-US" sz="2400" i="1" dirty="0"/>
              <a:t>Director of Underwriting,</a:t>
            </a:r>
          </a:p>
          <a:p>
            <a:pPr algn="ctr">
              <a:lnSpc>
                <a:spcPts val="2400"/>
              </a:lnSpc>
            </a:pPr>
            <a:r>
              <a:rPr lang="en-US" sz="2400" i="1" dirty="0"/>
              <a:t>Ignite Funding</a:t>
            </a:r>
          </a:p>
        </p:txBody>
      </p:sp>
      <p:sp>
        <p:nvSpPr>
          <p:cNvPr id="41" name="TextBox 40">
            <a:extLst>
              <a:ext uri="{FF2B5EF4-FFF2-40B4-BE49-F238E27FC236}">
                <a16:creationId xmlns:a16="http://schemas.microsoft.com/office/drawing/2014/main" id="{1EBBB363-D53B-A082-B5C7-2C29207FDD24}"/>
              </a:ext>
            </a:extLst>
          </p:cNvPr>
          <p:cNvSpPr txBox="1"/>
          <p:nvPr/>
        </p:nvSpPr>
        <p:spPr>
          <a:xfrm>
            <a:off x="6363295" y="4901580"/>
            <a:ext cx="2562864" cy="1019959"/>
          </a:xfrm>
          <a:prstGeom prst="rect">
            <a:avLst/>
          </a:prstGeom>
          <a:noFill/>
        </p:spPr>
        <p:txBody>
          <a:bodyPr wrap="square" rtlCol="0">
            <a:spAutoFit/>
          </a:bodyPr>
          <a:lstStyle/>
          <a:p>
            <a:pPr algn="ctr">
              <a:lnSpc>
                <a:spcPts val="2400"/>
              </a:lnSpc>
            </a:pPr>
            <a:r>
              <a:rPr lang="en-US" sz="2400" i="1" dirty="0"/>
              <a:t>Chief Compliance Officer,</a:t>
            </a:r>
          </a:p>
          <a:p>
            <a:pPr algn="ctr">
              <a:lnSpc>
                <a:spcPts val="2400"/>
              </a:lnSpc>
            </a:pPr>
            <a:r>
              <a:rPr lang="en-US" sz="2400" i="1" dirty="0"/>
              <a:t>Ignite Funding</a:t>
            </a:r>
          </a:p>
        </p:txBody>
      </p:sp>
      <p:sp>
        <p:nvSpPr>
          <p:cNvPr id="42" name="TextBox 41">
            <a:extLst>
              <a:ext uri="{FF2B5EF4-FFF2-40B4-BE49-F238E27FC236}">
                <a16:creationId xmlns:a16="http://schemas.microsoft.com/office/drawing/2014/main" id="{493ADE3E-9648-0100-BDC3-758F2A9E65D4}"/>
              </a:ext>
            </a:extLst>
          </p:cNvPr>
          <p:cNvSpPr txBox="1"/>
          <p:nvPr/>
        </p:nvSpPr>
        <p:spPr>
          <a:xfrm>
            <a:off x="9262682" y="4901579"/>
            <a:ext cx="2562864" cy="1327736"/>
          </a:xfrm>
          <a:prstGeom prst="rect">
            <a:avLst/>
          </a:prstGeom>
          <a:noFill/>
        </p:spPr>
        <p:txBody>
          <a:bodyPr wrap="square" rtlCol="0">
            <a:spAutoFit/>
          </a:bodyPr>
          <a:lstStyle/>
          <a:p>
            <a:pPr algn="ctr">
              <a:lnSpc>
                <a:spcPts val="2400"/>
              </a:lnSpc>
            </a:pPr>
            <a:r>
              <a:rPr lang="en-US" sz="2400" i="1" dirty="0"/>
              <a:t>Director of Operations,</a:t>
            </a:r>
          </a:p>
          <a:p>
            <a:pPr algn="ctr">
              <a:lnSpc>
                <a:spcPts val="2400"/>
              </a:lnSpc>
            </a:pPr>
            <a:r>
              <a:rPr lang="en-US" sz="2400" i="1" dirty="0"/>
              <a:t>Preferred Trust Company</a:t>
            </a:r>
          </a:p>
        </p:txBody>
      </p:sp>
    </p:spTree>
    <p:extLst>
      <p:ext uri="{BB962C8B-B14F-4D97-AF65-F5344CB8AC3E}">
        <p14:creationId xmlns:p14="http://schemas.microsoft.com/office/powerpoint/2010/main" val="418794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0ABB39B2-2367-4AF1-340F-4C2FF7FF63C9}"/>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colorTemperature colorTemp="4176"/>
                    </a14:imgEffect>
                    <a14:imgEffect>
                      <a14:saturation sat="71000"/>
                    </a14:imgEffect>
                  </a14:imgLayer>
                </a14:imgProps>
              </a:ext>
              <a:ext uri="{28A0092B-C50C-407E-A947-70E740481C1C}">
                <a14:useLocalDpi xmlns:a14="http://schemas.microsoft.com/office/drawing/2010/main" val="0"/>
              </a:ext>
            </a:extLst>
          </a:blip>
          <a:srcRect t="15666"/>
          <a:stretch/>
        </p:blipFill>
        <p:spPr>
          <a:xfrm>
            <a:off x="0" y="0"/>
            <a:ext cx="12192000" cy="6858000"/>
          </a:xfrm>
          <a:prstGeom prst="rect">
            <a:avLst/>
          </a:prstGeom>
        </p:spPr>
      </p:pic>
      <p:pic>
        <p:nvPicPr>
          <p:cNvPr id="2" name="Picture 1" descr="Logo&#10;&#10;Description automatically generated">
            <a:extLst>
              <a:ext uri="{FF2B5EF4-FFF2-40B4-BE49-F238E27FC236}">
                <a16:creationId xmlns:a16="http://schemas.microsoft.com/office/drawing/2014/main" id="{32FF6F5B-15AF-3CAA-B292-8F09140CF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6105" y="6124971"/>
            <a:ext cx="2066173" cy="562978"/>
          </a:xfrm>
          <a:prstGeom prst="rect">
            <a:avLst/>
          </a:prstGeom>
        </p:spPr>
      </p:pic>
      <p:sp>
        <p:nvSpPr>
          <p:cNvPr id="5" name="Rectangle 4">
            <a:extLst>
              <a:ext uri="{FF2B5EF4-FFF2-40B4-BE49-F238E27FC236}">
                <a16:creationId xmlns:a16="http://schemas.microsoft.com/office/drawing/2014/main" id="{0E60C1CD-B841-8A66-90A9-BE604FEE98B9}"/>
              </a:ext>
            </a:extLst>
          </p:cNvPr>
          <p:cNvSpPr/>
          <p:nvPr/>
        </p:nvSpPr>
        <p:spPr>
          <a:xfrm>
            <a:off x="543697" y="494270"/>
            <a:ext cx="11182865" cy="546065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782E714-C1D2-3EA2-8876-51FA76B11E7C}"/>
              </a:ext>
            </a:extLst>
          </p:cNvPr>
          <p:cNvSpPr txBox="1"/>
          <p:nvPr/>
        </p:nvSpPr>
        <p:spPr>
          <a:xfrm>
            <a:off x="838199" y="1690688"/>
            <a:ext cx="10515599" cy="2585323"/>
          </a:xfrm>
          <a:prstGeom prst="rect">
            <a:avLst/>
          </a:prstGeom>
          <a:noFill/>
        </p:spPr>
        <p:txBody>
          <a:bodyPr wrap="square" rtlCol="0">
            <a:spAutoFit/>
          </a:bodyPr>
          <a:lstStyle/>
          <a:p>
            <a:r>
              <a:rPr lang="en-US" sz="1800" dirty="0">
                <a:solidFill>
                  <a:schemeClr val="tx1">
                    <a:lumMod val="65000"/>
                    <a:lumOff val="35000"/>
                  </a:schemeClr>
                </a:solidFill>
                <a:latin typeface="+mn-lt"/>
              </a:rPr>
              <a:t>This presentation is for general information and does not represent tax, legal and/or investment advice. Account usage,  selection of investments and the performance of those investments are the sole responsibility of the investor and not Preferred Trust Company. Preferred Trust Company does not perform due diligence on any investment selected by an investor held in their SD-IRA. Therefore, Preferred Trust Company strongly recommends that the investor seek professional advice from appropriate legal, accounting and/or tax advisors of their own choosing prior to making investments.</a:t>
            </a:r>
          </a:p>
          <a:p>
            <a:endParaRPr lang="en-US" dirty="0"/>
          </a:p>
          <a:p>
            <a:r>
              <a:rPr lang="en-US" dirty="0"/>
              <a:t>PREFERRED TRUST COMPANY, LLC “Preferred Trust” 6700 Via </a:t>
            </a:r>
            <a:r>
              <a:rPr lang="en-US" dirty="0" err="1"/>
              <a:t>Austi</a:t>
            </a:r>
            <a:r>
              <a:rPr lang="en-US" dirty="0"/>
              <a:t> Parkway, Suite 301, Las Vegas, NV 89119 702.990.7892 888.990.7892 Financial Institutions Division of Nevada License No. TR10025. </a:t>
            </a:r>
          </a:p>
        </p:txBody>
      </p:sp>
      <p:sp>
        <p:nvSpPr>
          <p:cNvPr id="8" name="Title 1">
            <a:extLst>
              <a:ext uri="{FF2B5EF4-FFF2-40B4-BE49-F238E27FC236}">
                <a16:creationId xmlns:a16="http://schemas.microsoft.com/office/drawing/2014/main" id="{2A01F0A1-4A68-D0F9-1AF5-BFDF3A58352B}"/>
              </a:ext>
            </a:extLst>
          </p:cNvPr>
          <p:cNvSpPr>
            <a:spLocks noGrp="1"/>
          </p:cNvSpPr>
          <p:nvPr>
            <p:ph type="title"/>
          </p:nvPr>
        </p:nvSpPr>
        <p:spPr>
          <a:xfrm>
            <a:off x="838200" y="365125"/>
            <a:ext cx="10515600" cy="1325563"/>
          </a:xfrm>
        </p:spPr>
        <p:txBody>
          <a:bodyPr/>
          <a:lstStyle/>
          <a:p>
            <a:r>
              <a:rPr lang="en-US" dirty="0"/>
              <a:t>DISCLAIMER</a:t>
            </a:r>
          </a:p>
        </p:txBody>
      </p:sp>
      <p:cxnSp>
        <p:nvCxnSpPr>
          <p:cNvPr id="9" name="Straight Connector 8">
            <a:extLst>
              <a:ext uri="{FF2B5EF4-FFF2-40B4-BE49-F238E27FC236}">
                <a16:creationId xmlns:a16="http://schemas.microsoft.com/office/drawing/2014/main" id="{D2AF6759-8F71-4890-504C-A3DB1870D018}"/>
              </a:ext>
            </a:extLst>
          </p:cNvPr>
          <p:cNvCxnSpPr>
            <a:cxnSpLocks/>
          </p:cNvCxnSpPr>
          <p:nvPr/>
        </p:nvCxnSpPr>
        <p:spPr>
          <a:xfrm>
            <a:off x="838200" y="1389888"/>
            <a:ext cx="3029465" cy="0"/>
          </a:xfrm>
          <a:prstGeom prst="line">
            <a:avLst/>
          </a:prstGeom>
          <a:ln w="25400">
            <a:solidFill>
              <a:srgbClr val="1F59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191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170</Words>
  <Application>Microsoft Office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QUESTIONS &amp; ANSWERS</vt:lpstr>
      <vt:lpstr>PowerPoint Presentation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Jenifer Ostler</dc:creator>
  <cp:lastModifiedBy>Jenifer Ostler</cp:lastModifiedBy>
  <cp:revision>19</cp:revision>
  <dcterms:created xsi:type="dcterms:W3CDTF">2023-01-11T17:25:50Z</dcterms:created>
  <dcterms:modified xsi:type="dcterms:W3CDTF">2023-01-20T00:22:00Z</dcterms:modified>
</cp:coreProperties>
</file>