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300" r:id="rId3"/>
    <p:sldId id="789" r:id="rId4"/>
    <p:sldId id="790" r:id="rId5"/>
    <p:sldId id="273" r:id="rId6"/>
    <p:sldId id="788" r:id="rId7"/>
    <p:sldId id="270" r:id="rId8"/>
    <p:sldId id="272" r:id="rId9"/>
    <p:sldId id="274" r:id="rId10"/>
    <p:sldId id="791" r:id="rId11"/>
    <p:sldId id="282"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5963"/>
    <a:srgbClr val="E5E5E5"/>
    <a:srgbClr val="017491"/>
    <a:srgbClr val="7DB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3" autoAdjust="0"/>
    <p:restoredTop sz="87737" autoAdjust="0"/>
  </p:normalViewPr>
  <p:slideViewPr>
    <p:cSldViewPr snapToGrid="0">
      <p:cViewPr varScale="1">
        <p:scale>
          <a:sx n="87" d="100"/>
          <a:sy n="87" d="100"/>
        </p:scale>
        <p:origin x="1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304B11-7D80-46AE-AADE-D7449852F454}" type="datetimeFigureOut">
              <a:rPr lang="en-US" smtClean="0"/>
              <a:t>2/6/2023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36445F5-18B3-4820-B631-1389CC179724}" type="slidenum">
              <a:rPr lang="en-US" smtClean="0"/>
              <a:t>‹#›</a:t>
            </a:fld>
            <a:endParaRPr lang="en-US"/>
          </a:p>
        </p:txBody>
      </p:sp>
    </p:spTree>
    <p:extLst>
      <p:ext uri="{BB962C8B-B14F-4D97-AF65-F5344CB8AC3E}">
        <p14:creationId xmlns:p14="http://schemas.microsoft.com/office/powerpoint/2010/main" val="1969342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Introduction to Preferred Trust Company</a:t>
            </a:r>
          </a:p>
        </p:txBody>
      </p:sp>
      <p:sp>
        <p:nvSpPr>
          <p:cNvPr id="4" name="Slide Number Placeholder 3"/>
          <p:cNvSpPr>
            <a:spLocks noGrp="1"/>
          </p:cNvSpPr>
          <p:nvPr>
            <p:ph type="sldNum" sz="quarter" idx="5"/>
          </p:nvPr>
        </p:nvSpPr>
        <p:spPr/>
        <p:txBody>
          <a:bodyPr/>
          <a:lstStyle/>
          <a:p>
            <a:fld id="{C36445F5-18B3-4820-B631-1389CC179724}" type="slidenum">
              <a:rPr lang="en-US" smtClean="0"/>
              <a:t>2</a:t>
            </a:fld>
            <a:endParaRPr lang="en-US"/>
          </a:p>
        </p:txBody>
      </p:sp>
    </p:spTree>
    <p:extLst>
      <p:ext uri="{BB962C8B-B14F-4D97-AF65-F5344CB8AC3E}">
        <p14:creationId xmlns:p14="http://schemas.microsoft.com/office/powerpoint/2010/main" val="4182059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Introduction to Preferred Trust Company</a:t>
            </a:r>
          </a:p>
        </p:txBody>
      </p:sp>
      <p:sp>
        <p:nvSpPr>
          <p:cNvPr id="4" name="Slide Number Placeholder 3"/>
          <p:cNvSpPr>
            <a:spLocks noGrp="1"/>
          </p:cNvSpPr>
          <p:nvPr>
            <p:ph type="sldNum" sz="quarter" idx="5"/>
          </p:nvPr>
        </p:nvSpPr>
        <p:spPr/>
        <p:txBody>
          <a:bodyPr/>
          <a:lstStyle/>
          <a:p>
            <a:fld id="{C36445F5-18B3-4820-B631-1389CC179724}" type="slidenum">
              <a:rPr lang="en-US" smtClean="0"/>
              <a:t>3</a:t>
            </a:fld>
            <a:endParaRPr lang="en-US"/>
          </a:p>
        </p:txBody>
      </p:sp>
    </p:spTree>
    <p:extLst>
      <p:ext uri="{BB962C8B-B14F-4D97-AF65-F5344CB8AC3E}">
        <p14:creationId xmlns:p14="http://schemas.microsoft.com/office/powerpoint/2010/main" val="3955399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Introduction to Preferred Trust Company</a:t>
            </a:r>
          </a:p>
        </p:txBody>
      </p:sp>
      <p:sp>
        <p:nvSpPr>
          <p:cNvPr id="4" name="Slide Number Placeholder 3"/>
          <p:cNvSpPr>
            <a:spLocks noGrp="1"/>
          </p:cNvSpPr>
          <p:nvPr>
            <p:ph type="sldNum" sz="quarter" idx="5"/>
          </p:nvPr>
        </p:nvSpPr>
        <p:spPr/>
        <p:txBody>
          <a:bodyPr/>
          <a:lstStyle/>
          <a:p>
            <a:fld id="{C36445F5-18B3-4820-B631-1389CC179724}" type="slidenum">
              <a:rPr lang="en-US" smtClean="0"/>
              <a:t>4</a:t>
            </a:fld>
            <a:endParaRPr lang="en-US"/>
          </a:p>
        </p:txBody>
      </p:sp>
    </p:spTree>
    <p:extLst>
      <p:ext uri="{BB962C8B-B14F-4D97-AF65-F5344CB8AC3E}">
        <p14:creationId xmlns:p14="http://schemas.microsoft.com/office/powerpoint/2010/main" val="2602475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rgbClr val="1F5963"/>
              </a:buClr>
              <a:buFont typeface="Arial" panose="020B0604020202020204" pitchFamily="34" charset="0"/>
              <a:buChar char="•"/>
            </a:pPr>
            <a:r>
              <a:rPr lang="en-US" b="1" dirty="0">
                <a:solidFill>
                  <a:schemeClr val="tx1"/>
                </a:solidFill>
              </a:rPr>
              <a:t>Ignite Funding completes the Mortgage Broker Debt Representation Acknowledgement for all investors prior to the funding of the Trust Deed and provides all necessary supporting documentation to Preferred Trust Company. </a:t>
            </a:r>
          </a:p>
          <a:p>
            <a:pPr marL="285750" indent="-285750">
              <a:buClr>
                <a:srgbClr val="1F5963"/>
              </a:buClr>
              <a:buFont typeface="Arial" panose="020B0604020202020204" pitchFamily="34" charset="0"/>
              <a:buChar char="•"/>
            </a:pPr>
            <a:endParaRPr lang="en-US" b="1" dirty="0">
              <a:solidFill>
                <a:schemeClr val="tx1"/>
              </a:solidFill>
            </a:endParaRPr>
          </a:p>
          <a:p>
            <a:pPr marL="285750" indent="-285750">
              <a:buClr>
                <a:srgbClr val="1F5963"/>
              </a:buClr>
              <a:buFont typeface="Arial" panose="020B0604020202020204" pitchFamily="34" charset="0"/>
              <a:buChar char="•"/>
            </a:pPr>
            <a:r>
              <a:rPr lang="en-US" dirty="0">
                <a:solidFill>
                  <a:schemeClr val="tx1"/>
                </a:solidFill>
              </a:rPr>
              <a:t>Ignite Funding has custom programmed the Investment Authorization and Direction form for Preferred Trust </a:t>
            </a:r>
            <a:br>
              <a:rPr lang="en-US" dirty="0">
                <a:solidFill>
                  <a:schemeClr val="tx1"/>
                </a:solidFill>
              </a:rPr>
            </a:br>
            <a:r>
              <a:rPr lang="en-US" dirty="0">
                <a:solidFill>
                  <a:schemeClr val="tx1"/>
                </a:solidFill>
              </a:rPr>
              <a:t>Company into your Ignite Funding investment documentation making the process to invest in Trust Deeds seamless.</a:t>
            </a:r>
          </a:p>
          <a:p>
            <a:pPr marL="285750" indent="-285750">
              <a:buClr>
                <a:srgbClr val="1F5963"/>
              </a:buClr>
              <a:buFont typeface="Arial" panose="020B0604020202020204" pitchFamily="34" charset="0"/>
              <a:buChar char="•"/>
            </a:pPr>
            <a:endParaRPr lang="en-US" dirty="0">
              <a:solidFill>
                <a:schemeClr val="tx1"/>
              </a:solidFill>
            </a:endParaRPr>
          </a:p>
          <a:p>
            <a:pPr marL="285750" indent="-285750">
              <a:buClr>
                <a:srgbClr val="1F5963"/>
              </a:buClr>
              <a:buFont typeface="Arial" panose="020B0604020202020204" pitchFamily="34" charset="0"/>
              <a:buChar char="•"/>
            </a:pPr>
            <a:r>
              <a:rPr lang="en-US" b="1" dirty="0">
                <a:solidFill>
                  <a:schemeClr val="tx1"/>
                </a:solidFill>
              </a:rPr>
              <a:t>Funds are moved from Preferred Trust Company to Ignite Funding prior to funding deadline from your </a:t>
            </a:r>
            <a:br>
              <a:rPr lang="en-US" b="1" dirty="0">
                <a:solidFill>
                  <a:schemeClr val="tx1"/>
                </a:solidFill>
              </a:rPr>
            </a:br>
            <a:r>
              <a:rPr lang="en-US" b="1" dirty="0">
                <a:solidFill>
                  <a:schemeClr val="tx1"/>
                </a:solidFill>
              </a:rPr>
              <a:t>authorization. </a:t>
            </a:r>
          </a:p>
          <a:p>
            <a:pPr marL="285750" indent="-285750">
              <a:buClr>
                <a:srgbClr val="1F5963"/>
              </a:buClr>
              <a:buFont typeface="Arial" panose="020B0604020202020204" pitchFamily="34" charset="0"/>
              <a:buChar char="•"/>
            </a:pPr>
            <a:endParaRPr lang="en-US" b="1" dirty="0">
              <a:solidFill>
                <a:schemeClr val="tx1"/>
              </a:solidFill>
            </a:endParaRPr>
          </a:p>
          <a:p>
            <a:pPr marL="285750" indent="-285750">
              <a:buClr>
                <a:srgbClr val="1F5963"/>
              </a:buClr>
              <a:buFont typeface="Arial" panose="020B0604020202020204" pitchFamily="34" charset="0"/>
              <a:buChar char="•"/>
            </a:pPr>
            <a:r>
              <a:rPr lang="en-US" dirty="0">
                <a:solidFill>
                  <a:schemeClr val="tx1"/>
                </a:solidFill>
              </a:rPr>
              <a:t>Ignite Funding provides all investment documentation to secure your collateralized investment to Preferred Trust Company after the funding of the investment is completed. </a:t>
            </a:r>
            <a:endParaRPr lang="en-US" dirty="0"/>
          </a:p>
          <a:p>
            <a:endParaRPr lang="en-US" dirty="0"/>
          </a:p>
        </p:txBody>
      </p:sp>
      <p:sp>
        <p:nvSpPr>
          <p:cNvPr id="4" name="Slide Number Placeholder 3"/>
          <p:cNvSpPr>
            <a:spLocks noGrp="1"/>
          </p:cNvSpPr>
          <p:nvPr>
            <p:ph type="sldNum" sz="quarter" idx="5"/>
          </p:nvPr>
        </p:nvSpPr>
        <p:spPr/>
        <p:txBody>
          <a:bodyPr/>
          <a:lstStyle/>
          <a:p>
            <a:fld id="{C36445F5-18B3-4820-B631-1389CC179724}" type="slidenum">
              <a:rPr lang="en-US" smtClean="0"/>
              <a:t>5</a:t>
            </a:fld>
            <a:endParaRPr lang="en-US"/>
          </a:p>
        </p:txBody>
      </p:sp>
    </p:spTree>
    <p:extLst>
      <p:ext uri="{BB962C8B-B14F-4D97-AF65-F5344CB8AC3E}">
        <p14:creationId xmlns:p14="http://schemas.microsoft.com/office/powerpoint/2010/main" val="145083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Introduction to Preferred Trust Company</a:t>
            </a:r>
          </a:p>
        </p:txBody>
      </p:sp>
      <p:sp>
        <p:nvSpPr>
          <p:cNvPr id="4" name="Slide Number Placeholder 3"/>
          <p:cNvSpPr>
            <a:spLocks noGrp="1"/>
          </p:cNvSpPr>
          <p:nvPr>
            <p:ph type="sldNum" sz="quarter" idx="5"/>
          </p:nvPr>
        </p:nvSpPr>
        <p:spPr/>
        <p:txBody>
          <a:bodyPr/>
          <a:lstStyle/>
          <a:p>
            <a:fld id="{C36445F5-18B3-4820-B631-1389CC179724}" type="slidenum">
              <a:rPr lang="en-US" smtClean="0"/>
              <a:t>6</a:t>
            </a:fld>
            <a:endParaRPr lang="en-US"/>
          </a:p>
        </p:txBody>
      </p:sp>
    </p:spTree>
    <p:extLst>
      <p:ext uri="{BB962C8B-B14F-4D97-AF65-F5344CB8AC3E}">
        <p14:creationId xmlns:p14="http://schemas.microsoft.com/office/powerpoint/2010/main" val="3624511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445F5-18B3-4820-B631-1389CC179724}" type="slidenum">
              <a:rPr lang="en-US" smtClean="0"/>
              <a:t>8</a:t>
            </a:fld>
            <a:endParaRPr lang="en-US"/>
          </a:p>
        </p:txBody>
      </p:sp>
    </p:spTree>
    <p:extLst>
      <p:ext uri="{BB962C8B-B14F-4D97-AF65-F5344CB8AC3E}">
        <p14:creationId xmlns:p14="http://schemas.microsoft.com/office/powerpoint/2010/main" val="1885593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445F5-18B3-4820-B631-1389CC179724}" type="slidenum">
              <a:rPr lang="en-US" smtClean="0"/>
              <a:t>9</a:t>
            </a:fld>
            <a:endParaRPr lang="en-US"/>
          </a:p>
        </p:txBody>
      </p:sp>
    </p:spTree>
    <p:extLst>
      <p:ext uri="{BB962C8B-B14F-4D97-AF65-F5344CB8AC3E}">
        <p14:creationId xmlns:p14="http://schemas.microsoft.com/office/powerpoint/2010/main" val="3832178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445F5-18B3-4820-B631-1389CC179724}" type="slidenum">
              <a:rPr lang="en-US" smtClean="0"/>
              <a:t>10</a:t>
            </a:fld>
            <a:endParaRPr lang="en-US"/>
          </a:p>
        </p:txBody>
      </p:sp>
    </p:spTree>
    <p:extLst>
      <p:ext uri="{BB962C8B-B14F-4D97-AF65-F5344CB8AC3E}">
        <p14:creationId xmlns:p14="http://schemas.microsoft.com/office/powerpoint/2010/main" val="421341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7862F-E40B-6B46-D32D-90A8DAE8CD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40B391-5D6A-2ECC-F96B-2B4CD8FDEA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AA6E90-B361-D10A-E466-A59C12150504}"/>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5" name="Footer Placeholder 4">
            <a:extLst>
              <a:ext uri="{FF2B5EF4-FFF2-40B4-BE49-F238E27FC236}">
                <a16:creationId xmlns:a16="http://schemas.microsoft.com/office/drawing/2014/main" id="{12C4B2C8-51AE-4431-887F-7E4DEA454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A55BA-4C5D-84ED-65B4-F24C24795D97}"/>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1367198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28E6-4205-4E1D-4616-636F609689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DEDD8C-8286-C358-2ADB-F744D21CD8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C3A63-B59B-8D21-17B4-717A293CEE39}"/>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5" name="Footer Placeholder 4">
            <a:extLst>
              <a:ext uri="{FF2B5EF4-FFF2-40B4-BE49-F238E27FC236}">
                <a16:creationId xmlns:a16="http://schemas.microsoft.com/office/drawing/2014/main" id="{4DA16323-5806-DED7-C099-AE64E4E75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5004A-7BC1-0D36-B919-40F51ED0D9DA}"/>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252098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D55941-6F21-0781-D652-1FDB55C0A0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FD32C7-3ADC-91E1-16ED-57F06064D3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50EDC-EE7D-DBE9-FF89-2C9A2BF96AF0}"/>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5" name="Footer Placeholder 4">
            <a:extLst>
              <a:ext uri="{FF2B5EF4-FFF2-40B4-BE49-F238E27FC236}">
                <a16:creationId xmlns:a16="http://schemas.microsoft.com/office/drawing/2014/main" id="{EBE41945-58B4-89EF-8CAF-F84E8AF1B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8EDD0-6BFF-6845-F2FF-D99807D852E8}"/>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2537727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FDE2-1E4F-67A0-AA84-B2EF0146DD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6B49C-9ED9-7FB3-CBAB-870C96AB91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24441-A4D9-4C32-7095-C93017B24B2E}"/>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5" name="Footer Placeholder 4">
            <a:extLst>
              <a:ext uri="{FF2B5EF4-FFF2-40B4-BE49-F238E27FC236}">
                <a16:creationId xmlns:a16="http://schemas.microsoft.com/office/drawing/2014/main" id="{5055AC53-C59B-E78A-9572-1FBE35C03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6F559-AA53-3447-D4C3-6A53856D1091}"/>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3900007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1DE3-82FE-AC23-7ADE-CB745B6189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B4AACC-B32B-3E56-A4FB-35943E4068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A24E58-18F1-88E3-2E84-2E602D87BDD9}"/>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5" name="Footer Placeholder 4">
            <a:extLst>
              <a:ext uri="{FF2B5EF4-FFF2-40B4-BE49-F238E27FC236}">
                <a16:creationId xmlns:a16="http://schemas.microsoft.com/office/drawing/2014/main" id="{1B0C2F06-B725-DEA7-C177-BD29CB53C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9060C-9129-AF23-104F-68D04461C416}"/>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259796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5DFF-6509-2B0C-8FEA-65B26A5B66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6EB4D9-DA42-1E35-2CD3-5285EF7D27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36C89D-904E-FD8D-F174-E98880AE71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061FB9-1329-1DED-0D53-20C9FCA8044B}"/>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6" name="Footer Placeholder 5">
            <a:extLst>
              <a:ext uri="{FF2B5EF4-FFF2-40B4-BE49-F238E27FC236}">
                <a16:creationId xmlns:a16="http://schemas.microsoft.com/office/drawing/2014/main" id="{BF778841-4A76-BB49-228D-66CC187B9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E92226-1CE3-64FC-7A27-FD3974A7DD07}"/>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3576954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04060-2AB4-A7CE-C739-8B00D0120D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9FDA38-F26D-73C9-BC16-37E0A7031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5B862F-983B-FCC2-E194-BE13B2883B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53B16E-179F-C398-5066-87262D10C7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4330A-AA33-A8CB-EB77-B789D42BEA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38BB0-DDC9-8D08-35BD-D1605E7AED35}"/>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8" name="Footer Placeholder 7">
            <a:extLst>
              <a:ext uri="{FF2B5EF4-FFF2-40B4-BE49-F238E27FC236}">
                <a16:creationId xmlns:a16="http://schemas.microsoft.com/office/drawing/2014/main" id="{0C008BF2-AAEE-0DB6-38D9-A9BBA40B85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0AA1C4-7883-6126-5FD9-B55345A4B3BA}"/>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1492690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3330-90CF-894A-9FC3-9AA6E11201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C9DE70-26A2-6507-818A-4D8BDB01EDD2}"/>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4" name="Footer Placeholder 3">
            <a:extLst>
              <a:ext uri="{FF2B5EF4-FFF2-40B4-BE49-F238E27FC236}">
                <a16:creationId xmlns:a16="http://schemas.microsoft.com/office/drawing/2014/main" id="{5FAF2FF2-A2F5-D179-EB0A-FDC98100FC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3FC9F1-9494-FC86-7ECA-A58FD7A19086}"/>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49582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39B5B1-7C66-7826-52A7-05CB934F317D}"/>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3" name="Footer Placeholder 2">
            <a:extLst>
              <a:ext uri="{FF2B5EF4-FFF2-40B4-BE49-F238E27FC236}">
                <a16:creationId xmlns:a16="http://schemas.microsoft.com/office/drawing/2014/main" id="{232E0BE7-BA7A-14A3-C16B-E901B5514B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78D49F-EC53-5713-9B01-6E65742C0649}"/>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1193272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03404-7DA2-EF58-172D-774C3808ED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C80B54-F65F-A1D9-02D7-4F3734CFC0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F8277E-140D-A380-C694-A57A953A4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89B742-5A78-03DE-E81B-750928C6D987}"/>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6" name="Footer Placeholder 5">
            <a:extLst>
              <a:ext uri="{FF2B5EF4-FFF2-40B4-BE49-F238E27FC236}">
                <a16:creationId xmlns:a16="http://schemas.microsoft.com/office/drawing/2014/main" id="{431FC2F8-0583-0095-DC68-2A49C2CC38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AE9AA1-A4F5-AA90-3147-2143E9380438}"/>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2202414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8D3B-995F-261E-3C7B-8D0C39EA0E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B82874-D173-1957-E73A-26C835196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FAD85F-FD2C-DB84-F2F7-299CED40E5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2FB14-FA49-D25E-1E46-578729BC6789}"/>
              </a:ext>
            </a:extLst>
          </p:cNvPr>
          <p:cNvSpPr>
            <a:spLocks noGrp="1"/>
          </p:cNvSpPr>
          <p:nvPr>
            <p:ph type="dt" sz="half" idx="10"/>
          </p:nvPr>
        </p:nvSpPr>
        <p:spPr/>
        <p:txBody>
          <a:bodyPr/>
          <a:lstStyle/>
          <a:p>
            <a:fld id="{20BE5037-2BA5-4A59-97F9-97C46BC0F160}" type="datetimeFigureOut">
              <a:rPr lang="en-US" smtClean="0"/>
              <a:t>2/6/2023</a:t>
            </a:fld>
            <a:endParaRPr lang="en-US"/>
          </a:p>
        </p:txBody>
      </p:sp>
      <p:sp>
        <p:nvSpPr>
          <p:cNvPr id="6" name="Footer Placeholder 5">
            <a:extLst>
              <a:ext uri="{FF2B5EF4-FFF2-40B4-BE49-F238E27FC236}">
                <a16:creationId xmlns:a16="http://schemas.microsoft.com/office/drawing/2014/main" id="{BA4C181D-475E-5DDD-53CA-6792AE1C4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1C534-3522-47C8-E3C7-AB39AC6191F1}"/>
              </a:ext>
            </a:extLst>
          </p:cNvPr>
          <p:cNvSpPr>
            <a:spLocks noGrp="1"/>
          </p:cNvSpPr>
          <p:nvPr>
            <p:ph type="sldNum" sz="quarter" idx="12"/>
          </p:nvPr>
        </p:nvSpPr>
        <p:spPr/>
        <p:txBody>
          <a:bodyPr/>
          <a:lstStyle/>
          <a:p>
            <a:fld id="{B8911D40-9FCA-44D2-B5C8-4C6465EF50E5}" type="slidenum">
              <a:rPr lang="en-US" smtClean="0"/>
              <a:t>‹#›</a:t>
            </a:fld>
            <a:endParaRPr lang="en-US"/>
          </a:p>
        </p:txBody>
      </p:sp>
    </p:spTree>
    <p:extLst>
      <p:ext uri="{BB962C8B-B14F-4D97-AF65-F5344CB8AC3E}">
        <p14:creationId xmlns:p14="http://schemas.microsoft.com/office/powerpoint/2010/main" val="178179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E764D-914E-8AAD-49CF-54B81A420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7166F0-96E8-9543-CD10-283A8BA03D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A68D8-D9CC-E6C8-6A95-0DA6CEEFBA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E5037-2BA5-4A59-97F9-97C46BC0F160}" type="datetimeFigureOut">
              <a:rPr lang="en-US" smtClean="0"/>
              <a:t>2/6/2023</a:t>
            </a:fld>
            <a:endParaRPr lang="en-US"/>
          </a:p>
        </p:txBody>
      </p:sp>
      <p:sp>
        <p:nvSpPr>
          <p:cNvPr id="5" name="Footer Placeholder 4">
            <a:extLst>
              <a:ext uri="{FF2B5EF4-FFF2-40B4-BE49-F238E27FC236}">
                <a16:creationId xmlns:a16="http://schemas.microsoft.com/office/drawing/2014/main" id="{3C841AA8-760D-4707-CE8E-7920B9EC04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0A4C1A-BF07-42AD-F9FB-010E9AFED1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11D40-9FCA-44D2-B5C8-4C6465EF50E5}" type="slidenum">
              <a:rPr lang="en-US" smtClean="0"/>
              <a:t>‹#›</a:t>
            </a:fld>
            <a:endParaRPr lang="en-US"/>
          </a:p>
        </p:txBody>
      </p:sp>
    </p:spTree>
    <p:extLst>
      <p:ext uri="{BB962C8B-B14F-4D97-AF65-F5344CB8AC3E}">
        <p14:creationId xmlns:p14="http://schemas.microsoft.com/office/powerpoint/2010/main" val="347423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ACE841-6FAD-1232-54AC-F6225600A4B0}"/>
              </a:ext>
            </a:extLst>
          </p:cNvPr>
          <p:cNvPicPr>
            <a:picLocks noChangeAspect="1"/>
          </p:cNvPicPr>
          <p:nvPr/>
        </p:nvPicPr>
        <p:blipFill rotWithShape="1">
          <a:blip r:embed="rId2">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F7F3EAB-AF18-DC1C-022C-E02CB3AF4867}"/>
              </a:ext>
            </a:extLst>
          </p:cNvPr>
          <p:cNvSpPr>
            <a:spLocks noGrp="1"/>
          </p:cNvSpPr>
          <p:nvPr>
            <p:ph type="ctrTitle"/>
          </p:nvPr>
        </p:nvSpPr>
        <p:spPr>
          <a:xfrm>
            <a:off x="8022021" y="3231931"/>
            <a:ext cx="3852041" cy="1834056"/>
          </a:xfrm>
        </p:spPr>
        <p:txBody>
          <a:bodyPr>
            <a:normAutofit/>
          </a:bodyPr>
          <a:lstStyle/>
          <a:p>
            <a:r>
              <a:rPr lang="en-US" sz="4000" dirty="0"/>
              <a:t>HOW IT WORKS IN A SD-IRA</a:t>
            </a:r>
          </a:p>
        </p:txBody>
      </p:sp>
      <p:sp>
        <p:nvSpPr>
          <p:cNvPr id="3" name="Subtitle 2">
            <a:extLst>
              <a:ext uri="{FF2B5EF4-FFF2-40B4-BE49-F238E27FC236}">
                <a16:creationId xmlns:a16="http://schemas.microsoft.com/office/drawing/2014/main" id="{F51CBED1-57D8-01C1-A44C-1FFA433A0B0E}"/>
              </a:ext>
            </a:extLst>
          </p:cNvPr>
          <p:cNvSpPr>
            <a:spLocks noGrp="1"/>
          </p:cNvSpPr>
          <p:nvPr>
            <p:ph type="subTitle" idx="1"/>
          </p:nvPr>
        </p:nvSpPr>
        <p:spPr>
          <a:xfrm>
            <a:off x="7782910" y="5242675"/>
            <a:ext cx="4330262" cy="683284"/>
          </a:xfrm>
        </p:spPr>
        <p:txBody>
          <a:bodyPr>
            <a:normAutofit/>
          </a:bodyPr>
          <a:lstStyle/>
          <a:p>
            <a:r>
              <a:rPr lang="en-US" sz="2000" dirty="0"/>
              <a:t>Presented by </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6645214A-9590-BA61-C3C6-9D73772C4DC3}"/>
              </a:ext>
            </a:extLst>
          </p:cNvPr>
          <p:cNvSpPr txBox="1">
            <a:spLocks/>
          </p:cNvSpPr>
          <p:nvPr/>
        </p:nvSpPr>
        <p:spPr>
          <a:xfrm>
            <a:off x="9098384" y="5473062"/>
            <a:ext cx="2775678" cy="5717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t>CARRIE COOK</a:t>
            </a:r>
          </a:p>
        </p:txBody>
      </p:sp>
      <p:pic>
        <p:nvPicPr>
          <p:cNvPr id="4" name="Picture 3" descr="Logo&#10;&#10;Description automatically generated with medium confidence">
            <a:extLst>
              <a:ext uri="{FF2B5EF4-FFF2-40B4-BE49-F238E27FC236}">
                <a16:creationId xmlns:a16="http://schemas.microsoft.com/office/drawing/2014/main" id="{ED9F534D-3AF3-4684-20F4-CFFF2FC93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244" y="1336075"/>
            <a:ext cx="10649294" cy="2837393"/>
          </a:xfrm>
          <a:prstGeom prst="rect">
            <a:avLst/>
          </a:prstGeom>
        </p:spPr>
      </p:pic>
      <p:pic>
        <p:nvPicPr>
          <p:cNvPr id="6" name="Picture 5" descr="A person smiling for the camera&#10;&#10;Description automatically generated with low confidence">
            <a:extLst>
              <a:ext uri="{FF2B5EF4-FFF2-40B4-BE49-F238E27FC236}">
                <a16:creationId xmlns:a16="http://schemas.microsoft.com/office/drawing/2014/main" id="{C1F9917F-FDDC-7F52-C128-D5815FCA141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3335" t="19019" r="28560" b="48289"/>
          <a:stretch/>
        </p:blipFill>
        <p:spPr>
          <a:xfrm>
            <a:off x="8195320" y="5244557"/>
            <a:ext cx="875015" cy="890637"/>
          </a:xfrm>
          <a:prstGeom prst="rect">
            <a:avLst/>
          </a:prstGeom>
        </p:spPr>
      </p:pic>
    </p:spTree>
    <p:extLst>
      <p:ext uri="{BB962C8B-B14F-4D97-AF65-F5344CB8AC3E}">
        <p14:creationId xmlns:p14="http://schemas.microsoft.com/office/powerpoint/2010/main" val="4219556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column&#10;&#10;Description automatically generated">
            <a:extLst>
              <a:ext uri="{FF2B5EF4-FFF2-40B4-BE49-F238E27FC236}">
                <a16:creationId xmlns:a16="http://schemas.microsoft.com/office/drawing/2014/main" id="{6D575334-F446-3C86-7780-A8879EFD4057}"/>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colorTemperature colorTemp="4000"/>
                    </a14:imgEffect>
                  </a14:imgLayer>
                </a14:imgProps>
              </a:ext>
              <a:ext uri="{28A0092B-C50C-407E-A947-70E740481C1C}">
                <a14:useLocalDpi xmlns:a14="http://schemas.microsoft.com/office/drawing/2010/main" val="0"/>
              </a:ext>
            </a:extLst>
          </a:blip>
          <a:srcRect t="15212" b="553"/>
          <a:stretch/>
        </p:blipFill>
        <p:spPr>
          <a:xfrm>
            <a:off x="-10160" y="0"/>
            <a:ext cx="12192000" cy="6847840"/>
          </a:xfrm>
          <a:prstGeom prst="rect">
            <a:avLst/>
          </a:prstGeom>
        </p:spPr>
      </p:pic>
      <p:sp>
        <p:nvSpPr>
          <p:cNvPr id="3" name="Rectangle 2">
            <a:extLst>
              <a:ext uri="{FF2B5EF4-FFF2-40B4-BE49-F238E27FC236}">
                <a16:creationId xmlns:a16="http://schemas.microsoft.com/office/drawing/2014/main" id="{9D1D5A9E-E6A4-7403-6539-44558ECEACD5}"/>
              </a:ext>
            </a:extLst>
          </p:cNvPr>
          <p:cNvSpPr/>
          <p:nvPr/>
        </p:nvSpPr>
        <p:spPr>
          <a:xfrm>
            <a:off x="463744" y="2055812"/>
            <a:ext cx="11049384" cy="3863169"/>
          </a:xfrm>
          <a:prstGeom prst="rect">
            <a:avLst/>
          </a:prstGeom>
          <a:solidFill>
            <a:schemeClr val="bg1"/>
          </a:solidFill>
          <a:ln>
            <a:noFill/>
          </a:ln>
          <a:effectLst>
            <a:outerShdw blurRad="266700" dist="76200" sx="102000" sy="102000" algn="ctr" rotWithShape="0">
              <a:prstClr val="black">
                <a:alpha val="40000"/>
              </a:prstClr>
            </a:outerShdw>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E522542-2284-866D-D344-03320891B0D5}"/>
              </a:ext>
            </a:extLst>
          </p:cNvPr>
          <p:cNvSpPr/>
          <p:nvPr/>
        </p:nvSpPr>
        <p:spPr>
          <a:xfrm>
            <a:off x="783684" y="3007360"/>
            <a:ext cx="10300876" cy="1117600"/>
          </a:xfrm>
          <a:prstGeom prst="rect">
            <a:avLst/>
          </a:prstGeom>
          <a:solidFill>
            <a:srgbClr val="1F5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0686F0-98F9-C7F1-9A40-4F8FCB88A9B5}"/>
              </a:ext>
            </a:extLst>
          </p:cNvPr>
          <p:cNvSpPr txBox="1"/>
          <p:nvPr/>
        </p:nvSpPr>
        <p:spPr>
          <a:xfrm>
            <a:off x="833978" y="2413654"/>
            <a:ext cx="7939106" cy="3084627"/>
          </a:xfrm>
          <a:prstGeom prst="rect">
            <a:avLst/>
          </a:prstGeom>
          <a:noFill/>
        </p:spPr>
        <p:txBody>
          <a:bodyPr wrap="square" rtlCol="0">
            <a:spAutoFit/>
          </a:bodyPr>
          <a:lstStyle/>
          <a:p>
            <a:r>
              <a:rPr lang="en-US" sz="2000" dirty="0"/>
              <a:t>Funds Transferred to SDIRA</a:t>
            </a:r>
          </a:p>
          <a:p>
            <a:endParaRPr lang="en-US" sz="2000" dirty="0"/>
          </a:p>
          <a:p>
            <a:r>
              <a:rPr lang="en-US" sz="2000" dirty="0">
                <a:solidFill>
                  <a:schemeClr val="bg1"/>
                </a:solidFill>
              </a:rPr>
              <a:t>SDIRA Account Administration Fee</a:t>
            </a:r>
          </a:p>
          <a:p>
            <a:r>
              <a:rPr lang="en-US" sz="2000" dirty="0">
                <a:solidFill>
                  <a:schemeClr val="bg1"/>
                </a:solidFill>
              </a:rPr>
              <a:t>SDIRA Minimum Account Balance Requirement</a:t>
            </a:r>
          </a:p>
          <a:p>
            <a:r>
              <a:rPr lang="en-US" sz="2000" dirty="0">
                <a:solidFill>
                  <a:schemeClr val="bg1"/>
                </a:solidFill>
              </a:rPr>
              <a:t>Trust Deed Investment Transaction Fee</a:t>
            </a:r>
          </a:p>
          <a:p>
            <a:endParaRPr lang="en-US" sz="2000" dirty="0"/>
          </a:p>
          <a:p>
            <a:r>
              <a:rPr lang="en-US" sz="2000" dirty="0"/>
              <a:t>Available Amount to Invest at Ignite Funding</a:t>
            </a:r>
          </a:p>
          <a:p>
            <a:endParaRPr lang="en-US" sz="2000" dirty="0"/>
          </a:p>
          <a:p>
            <a:pPr>
              <a:lnSpc>
                <a:spcPts val="2000"/>
              </a:lnSpc>
            </a:pPr>
            <a:r>
              <a:rPr lang="en-US" sz="2400" dirty="0"/>
              <a:t>Annualized Income Generated</a:t>
            </a:r>
          </a:p>
          <a:p>
            <a:pPr>
              <a:lnSpc>
                <a:spcPts val="2000"/>
              </a:lnSpc>
            </a:pPr>
            <a:r>
              <a:rPr lang="en-US" sz="2400" dirty="0"/>
              <a:t>from Ignite Funding Investment</a:t>
            </a:r>
          </a:p>
        </p:txBody>
      </p:sp>
      <p:sp>
        <p:nvSpPr>
          <p:cNvPr id="21" name="TextBox 20">
            <a:extLst>
              <a:ext uri="{FF2B5EF4-FFF2-40B4-BE49-F238E27FC236}">
                <a16:creationId xmlns:a16="http://schemas.microsoft.com/office/drawing/2014/main" id="{14017A16-CA5F-C253-DE45-E77271D8985D}"/>
              </a:ext>
            </a:extLst>
          </p:cNvPr>
          <p:cNvSpPr txBox="1"/>
          <p:nvPr/>
        </p:nvSpPr>
        <p:spPr>
          <a:xfrm>
            <a:off x="6427725" y="2414117"/>
            <a:ext cx="4576248" cy="2923877"/>
          </a:xfrm>
          <a:prstGeom prst="rect">
            <a:avLst/>
          </a:prstGeom>
          <a:noFill/>
        </p:spPr>
        <p:txBody>
          <a:bodyPr wrap="square" rtlCol="0">
            <a:spAutoFit/>
          </a:bodyPr>
          <a:lstStyle/>
          <a:p>
            <a:r>
              <a:rPr lang="en-US" sz="2000" b="1" dirty="0"/>
              <a:t>$40,000.00</a:t>
            </a:r>
          </a:p>
          <a:p>
            <a:endParaRPr lang="en-US" sz="2000" dirty="0">
              <a:solidFill>
                <a:schemeClr val="bg1"/>
              </a:solidFill>
            </a:endParaRPr>
          </a:p>
          <a:p>
            <a:r>
              <a:rPr lang="en-US" sz="2000" dirty="0">
                <a:solidFill>
                  <a:schemeClr val="bg1"/>
                </a:solidFill>
              </a:rPr>
              <a:t>$300.00 annually or $25.00 a month</a:t>
            </a:r>
          </a:p>
          <a:p>
            <a:r>
              <a:rPr lang="en-US" sz="2000" dirty="0">
                <a:solidFill>
                  <a:schemeClr val="bg1"/>
                </a:solidFill>
              </a:rPr>
              <a:t>$500.00</a:t>
            </a:r>
          </a:p>
          <a:p>
            <a:r>
              <a:rPr lang="en-US" sz="2000" dirty="0">
                <a:solidFill>
                  <a:schemeClr val="bg1"/>
                </a:solidFill>
              </a:rPr>
              <a:t>$</a:t>
            </a:r>
            <a:r>
              <a:rPr lang="en-US" sz="2000">
                <a:solidFill>
                  <a:schemeClr val="bg1"/>
                </a:solidFill>
              </a:rPr>
              <a:t>20.00 per </a:t>
            </a:r>
            <a:r>
              <a:rPr lang="en-US" sz="2000" dirty="0">
                <a:solidFill>
                  <a:schemeClr val="bg1"/>
                </a:solidFill>
              </a:rPr>
              <a:t>income transaction</a:t>
            </a:r>
          </a:p>
          <a:p>
            <a:endParaRPr lang="en-US" sz="2000" b="1" dirty="0"/>
          </a:p>
          <a:p>
            <a:r>
              <a:rPr lang="en-US" sz="2000" b="1" dirty="0"/>
              <a:t> $39,180.00</a:t>
            </a:r>
          </a:p>
          <a:p>
            <a:endParaRPr lang="en-US" sz="2000" b="1" dirty="0"/>
          </a:p>
          <a:p>
            <a:r>
              <a:rPr lang="en-US" sz="2400" b="1" dirty="0"/>
              <a:t>$3,918.00</a:t>
            </a:r>
          </a:p>
        </p:txBody>
      </p:sp>
      <p:pic>
        <p:nvPicPr>
          <p:cNvPr id="4" name="Picture 3" descr="Logo&#10;&#10;Description automatically generated with medium confidence">
            <a:extLst>
              <a:ext uri="{FF2B5EF4-FFF2-40B4-BE49-F238E27FC236}">
                <a16:creationId xmlns:a16="http://schemas.microsoft.com/office/drawing/2014/main" id="{2829AF4D-2BC1-787F-DB3B-0B6ECEA409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sp>
        <p:nvSpPr>
          <p:cNvPr id="5" name="Rectangle 4">
            <a:extLst>
              <a:ext uri="{FF2B5EF4-FFF2-40B4-BE49-F238E27FC236}">
                <a16:creationId xmlns:a16="http://schemas.microsoft.com/office/drawing/2014/main" id="{2850E5A8-2A52-D320-BD87-1814A55A4554}"/>
              </a:ext>
            </a:extLst>
          </p:cNvPr>
          <p:cNvSpPr/>
          <p:nvPr/>
        </p:nvSpPr>
        <p:spPr>
          <a:xfrm>
            <a:off x="-2478" y="521579"/>
            <a:ext cx="7264906" cy="731868"/>
          </a:xfrm>
          <a:prstGeom prst="rect">
            <a:avLst/>
          </a:prstGeom>
          <a:solidFill>
            <a:srgbClr val="1F5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B900662-8BAD-DC26-B19A-858604489517}"/>
              </a:ext>
            </a:extLst>
          </p:cNvPr>
          <p:cNvSpPr txBox="1">
            <a:spLocks/>
          </p:cNvSpPr>
          <p:nvPr/>
        </p:nvSpPr>
        <p:spPr>
          <a:xfrm>
            <a:off x="463744" y="408227"/>
            <a:ext cx="7032522" cy="105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lumMod val="95000"/>
                  </a:schemeClr>
                </a:solidFill>
              </a:rPr>
              <a:t>IS IT WORTH IT?</a:t>
            </a:r>
          </a:p>
        </p:txBody>
      </p:sp>
      <p:pic>
        <p:nvPicPr>
          <p:cNvPr id="7" name="Picture 6" descr="Logo&#10;&#10;Description automatically generated with medium confidence">
            <a:extLst>
              <a:ext uri="{FF2B5EF4-FFF2-40B4-BE49-F238E27FC236}">
                <a16:creationId xmlns:a16="http://schemas.microsoft.com/office/drawing/2014/main" id="{4AFA889F-6049-39C9-E50A-76D5BAB066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6725" y="353127"/>
            <a:ext cx="4785276" cy="1274987"/>
          </a:xfrm>
          <a:prstGeom prst="rect">
            <a:avLst/>
          </a:prstGeom>
        </p:spPr>
      </p:pic>
    </p:spTree>
    <p:extLst>
      <p:ext uri="{BB962C8B-B14F-4D97-AF65-F5344CB8AC3E}">
        <p14:creationId xmlns:p14="http://schemas.microsoft.com/office/powerpoint/2010/main" val="580406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8A9D7-510B-0F87-630A-8BB42FDE1ED2}"/>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t="15594"/>
          <a:stretch/>
        </p:blipFill>
        <p:spPr>
          <a:xfrm>
            <a:off x="0" y="0"/>
            <a:ext cx="12192000" cy="6845643"/>
          </a:xfrm>
          <a:prstGeom prst="rect">
            <a:avLst/>
          </a:prstGeom>
        </p:spPr>
      </p:pic>
      <p:sp>
        <p:nvSpPr>
          <p:cNvPr id="5" name="Rectangle 4">
            <a:extLst>
              <a:ext uri="{FF2B5EF4-FFF2-40B4-BE49-F238E27FC236}">
                <a16:creationId xmlns:a16="http://schemas.microsoft.com/office/drawing/2014/main" id="{0E60C1CD-B841-8A66-90A9-BE604FEE98B9}"/>
              </a:ext>
            </a:extLst>
          </p:cNvPr>
          <p:cNvSpPr/>
          <p:nvPr/>
        </p:nvSpPr>
        <p:spPr>
          <a:xfrm>
            <a:off x="1" y="965770"/>
            <a:ext cx="7264905" cy="2753475"/>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782E714-C1D2-3EA2-8876-51FA76B11E7C}"/>
              </a:ext>
            </a:extLst>
          </p:cNvPr>
          <p:cNvSpPr txBox="1"/>
          <p:nvPr/>
        </p:nvSpPr>
        <p:spPr>
          <a:xfrm>
            <a:off x="566352" y="1443678"/>
            <a:ext cx="6389252" cy="2092881"/>
          </a:xfrm>
          <a:prstGeom prst="rect">
            <a:avLst/>
          </a:prstGeom>
          <a:noFill/>
        </p:spPr>
        <p:txBody>
          <a:bodyPr wrap="square" rtlCol="0">
            <a:spAutoFit/>
          </a:bodyPr>
          <a:lstStyle/>
          <a:p>
            <a:r>
              <a:rPr lang="en-US" sz="1400" dirty="0">
                <a:latin typeface="+mn-lt"/>
              </a:rPr>
              <a:t>This presentation is for general information and does not represent tax, legal and/or investment advice. Account usage,  selection of investments and the performance of those investments are the sole responsibility of the investor and not Preferred Trust Company. Preferred Trust Company does not perform due diligence on any investment selected by an investor held in their Self-Directed IRA. Therefore, Preferred Trust Company strongly recommends that the investor seek professional advice from appropriate legal, accounting and/or tax professionals of their own choosing prior to making investments.</a:t>
            </a:r>
          </a:p>
          <a:p>
            <a:endParaRPr lang="en-US" dirty="0"/>
          </a:p>
        </p:txBody>
      </p:sp>
      <p:sp>
        <p:nvSpPr>
          <p:cNvPr id="11" name="Rectangle 10">
            <a:extLst>
              <a:ext uri="{FF2B5EF4-FFF2-40B4-BE49-F238E27FC236}">
                <a16:creationId xmlns:a16="http://schemas.microsoft.com/office/drawing/2014/main" id="{CC3AD24A-A440-2537-210B-9D6E8D2B72B3}"/>
              </a:ext>
            </a:extLst>
          </p:cNvPr>
          <p:cNvSpPr/>
          <p:nvPr/>
        </p:nvSpPr>
        <p:spPr>
          <a:xfrm>
            <a:off x="0" y="5823536"/>
            <a:ext cx="7264906" cy="731868"/>
          </a:xfrm>
          <a:prstGeom prst="rect">
            <a:avLst/>
          </a:prstGeom>
          <a:solidFill>
            <a:srgbClr val="1F5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598F39D-E221-7D8B-D039-BE7D0B459FFA}"/>
              </a:ext>
            </a:extLst>
          </p:cNvPr>
          <p:cNvSpPr txBox="1"/>
          <p:nvPr/>
        </p:nvSpPr>
        <p:spPr>
          <a:xfrm>
            <a:off x="364761" y="5932235"/>
            <a:ext cx="6747049" cy="461665"/>
          </a:xfrm>
          <a:prstGeom prst="rect">
            <a:avLst/>
          </a:prstGeom>
          <a:noFill/>
        </p:spPr>
        <p:txBody>
          <a:bodyPr wrap="square">
            <a:spAutoFit/>
          </a:bodyPr>
          <a:lstStyle/>
          <a:p>
            <a:r>
              <a:rPr lang="en-US" sz="1200" dirty="0">
                <a:solidFill>
                  <a:schemeClr val="bg1"/>
                </a:solidFill>
              </a:rPr>
              <a:t>Preferred Trust Company, LLC | Financial Institutions Division of Nevada License #TR10025                            6700 Via </a:t>
            </a:r>
            <a:r>
              <a:rPr lang="en-US" sz="1200" dirty="0" err="1">
                <a:solidFill>
                  <a:schemeClr val="bg1"/>
                </a:solidFill>
              </a:rPr>
              <a:t>Austi</a:t>
            </a:r>
            <a:r>
              <a:rPr lang="en-US" sz="1200" dirty="0">
                <a:solidFill>
                  <a:schemeClr val="bg1"/>
                </a:solidFill>
              </a:rPr>
              <a:t> Parkway, Suite 301, Las Vegas, NV 89119 | P: 888.990.7892</a:t>
            </a:r>
          </a:p>
        </p:txBody>
      </p:sp>
      <p:pic>
        <p:nvPicPr>
          <p:cNvPr id="2" name="Picture 1" descr="Logo&#10;&#10;Description automatically generated with medium confidence">
            <a:extLst>
              <a:ext uri="{FF2B5EF4-FFF2-40B4-BE49-F238E27FC236}">
                <a16:creationId xmlns:a16="http://schemas.microsoft.com/office/drawing/2014/main" id="{CA429F4C-2BFD-AE1B-7BD0-4CFA3EA09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0126" y="5655044"/>
            <a:ext cx="4790332" cy="1276334"/>
          </a:xfrm>
          <a:prstGeom prst="rect">
            <a:avLst/>
          </a:prstGeom>
        </p:spPr>
      </p:pic>
    </p:spTree>
    <p:extLst>
      <p:ext uri="{BB962C8B-B14F-4D97-AF65-F5344CB8AC3E}">
        <p14:creationId xmlns:p14="http://schemas.microsoft.com/office/powerpoint/2010/main" val="3028944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olumn&#10;&#10;Description automatically generated">
            <a:extLst>
              <a:ext uri="{FF2B5EF4-FFF2-40B4-BE49-F238E27FC236}">
                <a16:creationId xmlns:a16="http://schemas.microsoft.com/office/drawing/2014/main" id="{E40E6204-4103-9152-4807-F1D584ED87FB}"/>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29761" t="15541" r="26715" b="-99"/>
          <a:stretch/>
        </p:blipFill>
        <p:spPr>
          <a:xfrm>
            <a:off x="6885542" y="0"/>
            <a:ext cx="5306458" cy="6874022"/>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4836405" y="0"/>
            <a:ext cx="6529330" cy="686601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DBDE7C-3D95-78A6-B851-07629B371D56}"/>
              </a:ext>
            </a:extLst>
          </p:cNvPr>
          <p:cNvSpPr/>
          <p:nvPr/>
        </p:nvSpPr>
        <p:spPr>
          <a:xfrm>
            <a:off x="590455" y="920964"/>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6DD7B1-3A29-68DD-7737-505692D59CF8}"/>
              </a:ext>
            </a:extLst>
          </p:cNvPr>
          <p:cNvSpPr/>
          <p:nvPr/>
        </p:nvSpPr>
        <p:spPr>
          <a:xfrm>
            <a:off x="590455" y="2193822"/>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2FE6FE-3928-4212-454F-57CD4CB1275F}"/>
              </a:ext>
            </a:extLst>
          </p:cNvPr>
          <p:cNvSpPr/>
          <p:nvPr/>
        </p:nvSpPr>
        <p:spPr>
          <a:xfrm>
            <a:off x="590455" y="3466680"/>
            <a:ext cx="4433238"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8664C8-FA2B-426A-70BC-B4EB4F6F7D0C}"/>
              </a:ext>
            </a:extLst>
          </p:cNvPr>
          <p:cNvSpPr/>
          <p:nvPr/>
        </p:nvSpPr>
        <p:spPr>
          <a:xfrm>
            <a:off x="590454" y="4739537"/>
            <a:ext cx="4433238"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A9F067E-23B3-1301-26C4-B69531120A0E}"/>
              </a:ext>
            </a:extLst>
          </p:cNvPr>
          <p:cNvGrpSpPr/>
          <p:nvPr/>
        </p:nvGrpSpPr>
        <p:grpSpPr>
          <a:xfrm>
            <a:off x="162256" y="850392"/>
            <a:ext cx="1052026" cy="1044596"/>
            <a:chOff x="1606296" y="1416598"/>
            <a:chExt cx="1052026" cy="1044596"/>
          </a:xfrm>
        </p:grpSpPr>
        <p:sp>
          <p:nvSpPr>
            <p:cNvPr id="16" name="Oval 15">
              <a:extLst>
                <a:ext uri="{FF2B5EF4-FFF2-40B4-BE49-F238E27FC236}">
                  <a16:creationId xmlns:a16="http://schemas.microsoft.com/office/drawing/2014/main" id="{4564A689-E7CB-0FDE-A74B-D1DB459626DA}"/>
                </a:ext>
              </a:extLst>
            </p:cNvPr>
            <p:cNvSpPr/>
            <p:nvPr/>
          </p:nvSpPr>
          <p:spPr>
            <a:xfrm>
              <a:off x="1606296" y="1416598"/>
              <a:ext cx="1052026" cy="1044596"/>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4DAF61-F3CC-9F1E-4304-C5E00533CB25}"/>
                </a:ext>
              </a:extLst>
            </p:cNvPr>
            <p:cNvSpPr txBox="1"/>
            <p:nvPr/>
          </p:nvSpPr>
          <p:spPr>
            <a:xfrm>
              <a:off x="1657106" y="1446537"/>
              <a:ext cx="995376" cy="973081"/>
            </a:xfrm>
            <a:prstGeom prst="rect">
              <a:avLst/>
            </a:prstGeom>
            <a:noFill/>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1</a:t>
              </a:r>
            </a:p>
          </p:txBody>
        </p:sp>
      </p:grpSp>
      <p:sp>
        <p:nvSpPr>
          <p:cNvPr id="19" name="TextBox 18">
            <a:extLst>
              <a:ext uri="{FF2B5EF4-FFF2-40B4-BE49-F238E27FC236}">
                <a16:creationId xmlns:a16="http://schemas.microsoft.com/office/drawing/2014/main" id="{2E30CBE3-655A-3E40-EAFF-C7158D8E3267}"/>
              </a:ext>
            </a:extLst>
          </p:cNvPr>
          <p:cNvSpPr txBox="1"/>
          <p:nvPr/>
        </p:nvSpPr>
        <p:spPr>
          <a:xfrm>
            <a:off x="1232289" y="986360"/>
            <a:ext cx="3791403" cy="830997"/>
          </a:xfrm>
          <a:prstGeom prst="rect">
            <a:avLst/>
          </a:prstGeom>
          <a:noFill/>
        </p:spPr>
        <p:txBody>
          <a:bodyPr wrap="square" rtlCol="0">
            <a:spAutoFit/>
          </a:bodyPr>
          <a:lstStyle/>
          <a:p>
            <a:r>
              <a:rPr lang="en-US" sz="2400" dirty="0"/>
              <a:t>Determine IRA Type</a:t>
            </a:r>
          </a:p>
          <a:p>
            <a:r>
              <a:rPr lang="en-US" sz="2400" dirty="0"/>
              <a:t>Complete application online</a:t>
            </a:r>
          </a:p>
        </p:txBody>
      </p:sp>
      <p:grpSp>
        <p:nvGrpSpPr>
          <p:cNvPr id="20" name="Group 19">
            <a:extLst>
              <a:ext uri="{FF2B5EF4-FFF2-40B4-BE49-F238E27FC236}">
                <a16:creationId xmlns:a16="http://schemas.microsoft.com/office/drawing/2014/main" id="{669C5CDD-5A53-1A03-6CC1-72839B5CD4E1}"/>
              </a:ext>
            </a:extLst>
          </p:cNvPr>
          <p:cNvGrpSpPr/>
          <p:nvPr/>
        </p:nvGrpSpPr>
        <p:grpSpPr>
          <a:xfrm>
            <a:off x="139166" y="2155326"/>
            <a:ext cx="1052026" cy="1044596"/>
            <a:chOff x="5027179" y="800862"/>
            <a:chExt cx="1104901" cy="1104900"/>
          </a:xfrm>
        </p:grpSpPr>
        <p:sp>
          <p:nvSpPr>
            <p:cNvPr id="21" name="Oval 20">
              <a:extLst>
                <a:ext uri="{FF2B5EF4-FFF2-40B4-BE49-F238E27FC236}">
                  <a16:creationId xmlns:a16="http://schemas.microsoft.com/office/drawing/2014/main" id="{41C22CD7-07FB-851C-07BF-AA96A802D127}"/>
                </a:ext>
              </a:extLst>
            </p:cNvPr>
            <p:cNvSpPr/>
            <p:nvPr/>
          </p:nvSpPr>
          <p:spPr>
            <a:xfrm>
              <a:off x="5027179" y="800862"/>
              <a:ext cx="1104901"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B130DA-96A1-903D-1276-804487D4C0A7}"/>
                </a:ext>
              </a:extLst>
            </p:cNvPr>
            <p:cNvSpPr txBox="1"/>
            <p:nvPr/>
          </p:nvSpPr>
          <p:spPr>
            <a:xfrm>
              <a:off x="5059679" y="855151"/>
              <a:ext cx="1045404"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2</a:t>
              </a:r>
            </a:p>
          </p:txBody>
        </p:sp>
      </p:grpSp>
      <p:grpSp>
        <p:nvGrpSpPr>
          <p:cNvPr id="24" name="Group 23">
            <a:extLst>
              <a:ext uri="{FF2B5EF4-FFF2-40B4-BE49-F238E27FC236}">
                <a16:creationId xmlns:a16="http://schemas.microsoft.com/office/drawing/2014/main" id="{825FEC02-25F8-94B7-96D7-CC2148776AC1}"/>
              </a:ext>
            </a:extLst>
          </p:cNvPr>
          <p:cNvGrpSpPr/>
          <p:nvPr/>
        </p:nvGrpSpPr>
        <p:grpSpPr>
          <a:xfrm>
            <a:off x="139166" y="3411922"/>
            <a:ext cx="1052182" cy="1044596"/>
            <a:chOff x="7538407" y="800862"/>
            <a:chExt cx="1105065" cy="1104900"/>
          </a:xfrm>
        </p:grpSpPr>
        <p:sp>
          <p:nvSpPr>
            <p:cNvPr id="25" name="Oval 24">
              <a:extLst>
                <a:ext uri="{FF2B5EF4-FFF2-40B4-BE49-F238E27FC236}">
                  <a16:creationId xmlns:a16="http://schemas.microsoft.com/office/drawing/2014/main" id="{C8CE0B90-18D1-C7EF-1818-05F4743B3E73}"/>
                </a:ext>
              </a:extLst>
            </p:cNvPr>
            <p:cNvSpPr/>
            <p:nvPr/>
          </p:nvSpPr>
          <p:spPr>
            <a:xfrm>
              <a:off x="7538407" y="800862"/>
              <a:ext cx="1104900"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426E7BB-4E23-2546-88BC-485F4ADB2796}"/>
                </a:ext>
              </a:extLst>
            </p:cNvPr>
            <p:cNvSpPr txBox="1"/>
            <p:nvPr/>
          </p:nvSpPr>
          <p:spPr>
            <a:xfrm>
              <a:off x="7598069" y="856972"/>
              <a:ext cx="1045403"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3</a:t>
              </a:r>
            </a:p>
          </p:txBody>
        </p:sp>
      </p:grpSp>
      <p:sp>
        <p:nvSpPr>
          <p:cNvPr id="27" name="TextBox 26">
            <a:extLst>
              <a:ext uri="{FF2B5EF4-FFF2-40B4-BE49-F238E27FC236}">
                <a16:creationId xmlns:a16="http://schemas.microsoft.com/office/drawing/2014/main" id="{E049947E-B958-8B03-8463-7C7EB51247B9}"/>
              </a:ext>
            </a:extLst>
          </p:cNvPr>
          <p:cNvSpPr txBox="1"/>
          <p:nvPr/>
        </p:nvSpPr>
        <p:spPr>
          <a:xfrm>
            <a:off x="1208440" y="3533021"/>
            <a:ext cx="3627808" cy="830997"/>
          </a:xfrm>
          <a:prstGeom prst="rect">
            <a:avLst/>
          </a:prstGeom>
          <a:noFill/>
        </p:spPr>
        <p:txBody>
          <a:bodyPr wrap="square" rtlCol="0">
            <a:spAutoFit/>
          </a:bodyPr>
          <a:lstStyle/>
          <a:p>
            <a:r>
              <a:rPr lang="en-US" sz="2400" dirty="0"/>
              <a:t>Identify Investment and complete documentation</a:t>
            </a:r>
          </a:p>
        </p:txBody>
      </p:sp>
      <p:grpSp>
        <p:nvGrpSpPr>
          <p:cNvPr id="28" name="Group 27">
            <a:extLst>
              <a:ext uri="{FF2B5EF4-FFF2-40B4-BE49-F238E27FC236}">
                <a16:creationId xmlns:a16="http://schemas.microsoft.com/office/drawing/2014/main" id="{FDC55832-EFFA-6A7C-95D0-D4FE47BED6C5}"/>
              </a:ext>
            </a:extLst>
          </p:cNvPr>
          <p:cNvGrpSpPr/>
          <p:nvPr/>
        </p:nvGrpSpPr>
        <p:grpSpPr>
          <a:xfrm>
            <a:off x="139165" y="4691597"/>
            <a:ext cx="1052025" cy="1044596"/>
            <a:chOff x="2408664" y="463339"/>
            <a:chExt cx="1104900" cy="1104900"/>
          </a:xfrm>
        </p:grpSpPr>
        <p:sp>
          <p:nvSpPr>
            <p:cNvPr id="29" name="Oval 28">
              <a:extLst>
                <a:ext uri="{FF2B5EF4-FFF2-40B4-BE49-F238E27FC236}">
                  <a16:creationId xmlns:a16="http://schemas.microsoft.com/office/drawing/2014/main" id="{EEBBC683-1975-D503-D7BA-EE3EB129BE69}"/>
                </a:ext>
              </a:extLst>
            </p:cNvPr>
            <p:cNvSpPr/>
            <p:nvPr/>
          </p:nvSpPr>
          <p:spPr>
            <a:xfrm>
              <a:off x="2408664" y="463339"/>
              <a:ext cx="1104900"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A0C92A6-0C6C-B630-8097-530AC6050C70}"/>
                </a:ext>
              </a:extLst>
            </p:cNvPr>
            <p:cNvSpPr txBox="1"/>
            <p:nvPr/>
          </p:nvSpPr>
          <p:spPr>
            <a:xfrm>
              <a:off x="2447783" y="501161"/>
              <a:ext cx="1045403"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4</a:t>
              </a:r>
            </a:p>
          </p:txBody>
        </p:sp>
      </p:grpSp>
      <p:pic>
        <p:nvPicPr>
          <p:cNvPr id="32" name="Picture 31" descr="Logo&#10;&#10;Description automatically generated with medium confidence">
            <a:extLst>
              <a:ext uri="{FF2B5EF4-FFF2-40B4-BE49-F238E27FC236}">
                <a16:creationId xmlns:a16="http://schemas.microsoft.com/office/drawing/2014/main" id="{5194E317-02BA-9F37-85D7-6366BBD80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sp>
        <p:nvSpPr>
          <p:cNvPr id="2" name="TextBox 1">
            <a:extLst>
              <a:ext uri="{FF2B5EF4-FFF2-40B4-BE49-F238E27FC236}">
                <a16:creationId xmlns:a16="http://schemas.microsoft.com/office/drawing/2014/main" id="{EAD8F5FA-40B0-A1A4-94BC-DC409C6976A1}"/>
              </a:ext>
            </a:extLst>
          </p:cNvPr>
          <p:cNvSpPr txBox="1"/>
          <p:nvPr/>
        </p:nvSpPr>
        <p:spPr>
          <a:xfrm>
            <a:off x="1165487" y="2427372"/>
            <a:ext cx="3670761" cy="461665"/>
          </a:xfrm>
          <a:prstGeom prst="rect">
            <a:avLst/>
          </a:prstGeom>
          <a:noFill/>
        </p:spPr>
        <p:txBody>
          <a:bodyPr wrap="square" rtlCol="0">
            <a:spAutoFit/>
          </a:bodyPr>
          <a:lstStyle/>
          <a:p>
            <a:r>
              <a:rPr lang="en-US" sz="2400" dirty="0"/>
              <a:t>Fund your account</a:t>
            </a:r>
          </a:p>
        </p:txBody>
      </p:sp>
    </p:spTree>
    <p:extLst>
      <p:ext uri="{BB962C8B-B14F-4D97-AF65-F5344CB8AC3E}">
        <p14:creationId xmlns:p14="http://schemas.microsoft.com/office/powerpoint/2010/main" val="164181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olumn&#10;&#10;Description automatically generated">
            <a:extLst>
              <a:ext uri="{FF2B5EF4-FFF2-40B4-BE49-F238E27FC236}">
                <a16:creationId xmlns:a16="http://schemas.microsoft.com/office/drawing/2014/main" id="{E40E6204-4103-9152-4807-F1D584ED87FB}"/>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29761" t="15541" r="26715" b="-99"/>
          <a:stretch/>
        </p:blipFill>
        <p:spPr>
          <a:xfrm>
            <a:off x="6885542" y="0"/>
            <a:ext cx="5306458" cy="6874022"/>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4836405" y="0"/>
            <a:ext cx="6529330" cy="686601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DBDE7C-3D95-78A6-B851-07629B371D56}"/>
              </a:ext>
            </a:extLst>
          </p:cNvPr>
          <p:cNvSpPr/>
          <p:nvPr/>
        </p:nvSpPr>
        <p:spPr>
          <a:xfrm>
            <a:off x="590455" y="920964"/>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6DD7B1-3A29-68DD-7737-505692D59CF8}"/>
              </a:ext>
            </a:extLst>
          </p:cNvPr>
          <p:cNvSpPr/>
          <p:nvPr/>
        </p:nvSpPr>
        <p:spPr>
          <a:xfrm>
            <a:off x="590455" y="2193822"/>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2FE6FE-3928-4212-454F-57CD4CB1275F}"/>
              </a:ext>
            </a:extLst>
          </p:cNvPr>
          <p:cNvSpPr/>
          <p:nvPr/>
        </p:nvSpPr>
        <p:spPr>
          <a:xfrm>
            <a:off x="590455" y="3466680"/>
            <a:ext cx="4433238"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A9F067E-23B3-1301-26C4-B69531120A0E}"/>
              </a:ext>
            </a:extLst>
          </p:cNvPr>
          <p:cNvGrpSpPr/>
          <p:nvPr/>
        </p:nvGrpSpPr>
        <p:grpSpPr>
          <a:xfrm>
            <a:off x="162256" y="850392"/>
            <a:ext cx="1052026" cy="1044596"/>
            <a:chOff x="1606296" y="1416598"/>
            <a:chExt cx="1052026" cy="1044596"/>
          </a:xfrm>
        </p:grpSpPr>
        <p:sp>
          <p:nvSpPr>
            <p:cNvPr id="16" name="Oval 15">
              <a:extLst>
                <a:ext uri="{FF2B5EF4-FFF2-40B4-BE49-F238E27FC236}">
                  <a16:creationId xmlns:a16="http://schemas.microsoft.com/office/drawing/2014/main" id="{4564A689-E7CB-0FDE-A74B-D1DB459626DA}"/>
                </a:ext>
              </a:extLst>
            </p:cNvPr>
            <p:cNvSpPr/>
            <p:nvPr/>
          </p:nvSpPr>
          <p:spPr>
            <a:xfrm>
              <a:off x="1606296" y="1416598"/>
              <a:ext cx="1052026" cy="1044596"/>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4DAF61-F3CC-9F1E-4304-C5E00533CB25}"/>
                </a:ext>
              </a:extLst>
            </p:cNvPr>
            <p:cNvSpPr txBox="1"/>
            <p:nvPr/>
          </p:nvSpPr>
          <p:spPr>
            <a:xfrm>
              <a:off x="1657106" y="1446537"/>
              <a:ext cx="995376" cy="973081"/>
            </a:xfrm>
            <a:prstGeom prst="rect">
              <a:avLst/>
            </a:prstGeom>
            <a:noFill/>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1</a:t>
              </a:r>
            </a:p>
          </p:txBody>
        </p:sp>
      </p:grpSp>
      <p:sp>
        <p:nvSpPr>
          <p:cNvPr id="19" name="TextBox 18">
            <a:extLst>
              <a:ext uri="{FF2B5EF4-FFF2-40B4-BE49-F238E27FC236}">
                <a16:creationId xmlns:a16="http://schemas.microsoft.com/office/drawing/2014/main" id="{2E30CBE3-655A-3E40-EAFF-C7158D8E3267}"/>
              </a:ext>
            </a:extLst>
          </p:cNvPr>
          <p:cNvSpPr txBox="1"/>
          <p:nvPr/>
        </p:nvSpPr>
        <p:spPr>
          <a:xfrm>
            <a:off x="1232289" y="986360"/>
            <a:ext cx="3791403" cy="830997"/>
          </a:xfrm>
          <a:prstGeom prst="rect">
            <a:avLst/>
          </a:prstGeom>
          <a:noFill/>
        </p:spPr>
        <p:txBody>
          <a:bodyPr wrap="square" rtlCol="0">
            <a:spAutoFit/>
          </a:bodyPr>
          <a:lstStyle/>
          <a:p>
            <a:r>
              <a:rPr lang="en-US" sz="2400" dirty="0">
                <a:solidFill>
                  <a:schemeClr val="bg2">
                    <a:lumMod val="75000"/>
                  </a:schemeClr>
                </a:solidFill>
              </a:rPr>
              <a:t>Determine IRA Type</a:t>
            </a:r>
          </a:p>
          <a:p>
            <a:r>
              <a:rPr lang="en-US" sz="2400" dirty="0">
                <a:solidFill>
                  <a:schemeClr val="bg2">
                    <a:lumMod val="75000"/>
                  </a:schemeClr>
                </a:solidFill>
              </a:rPr>
              <a:t>Complete application online</a:t>
            </a:r>
          </a:p>
        </p:txBody>
      </p:sp>
      <p:grpSp>
        <p:nvGrpSpPr>
          <p:cNvPr id="20" name="Group 19">
            <a:extLst>
              <a:ext uri="{FF2B5EF4-FFF2-40B4-BE49-F238E27FC236}">
                <a16:creationId xmlns:a16="http://schemas.microsoft.com/office/drawing/2014/main" id="{669C5CDD-5A53-1A03-6CC1-72839B5CD4E1}"/>
              </a:ext>
            </a:extLst>
          </p:cNvPr>
          <p:cNvGrpSpPr/>
          <p:nvPr/>
        </p:nvGrpSpPr>
        <p:grpSpPr>
          <a:xfrm>
            <a:off x="139166" y="2155326"/>
            <a:ext cx="1052026" cy="1044596"/>
            <a:chOff x="5027179" y="800862"/>
            <a:chExt cx="1104901" cy="1104900"/>
          </a:xfrm>
        </p:grpSpPr>
        <p:sp>
          <p:nvSpPr>
            <p:cNvPr id="21" name="Oval 20">
              <a:extLst>
                <a:ext uri="{FF2B5EF4-FFF2-40B4-BE49-F238E27FC236}">
                  <a16:creationId xmlns:a16="http://schemas.microsoft.com/office/drawing/2014/main" id="{41C22CD7-07FB-851C-07BF-AA96A802D127}"/>
                </a:ext>
              </a:extLst>
            </p:cNvPr>
            <p:cNvSpPr/>
            <p:nvPr/>
          </p:nvSpPr>
          <p:spPr>
            <a:xfrm>
              <a:off x="5027179" y="800862"/>
              <a:ext cx="1104901"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B130DA-96A1-903D-1276-804487D4C0A7}"/>
                </a:ext>
              </a:extLst>
            </p:cNvPr>
            <p:cNvSpPr txBox="1"/>
            <p:nvPr/>
          </p:nvSpPr>
          <p:spPr>
            <a:xfrm>
              <a:off x="5059679" y="855151"/>
              <a:ext cx="1045404"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2</a:t>
              </a:r>
            </a:p>
          </p:txBody>
        </p:sp>
      </p:grpSp>
      <p:grpSp>
        <p:nvGrpSpPr>
          <p:cNvPr id="24" name="Group 23">
            <a:extLst>
              <a:ext uri="{FF2B5EF4-FFF2-40B4-BE49-F238E27FC236}">
                <a16:creationId xmlns:a16="http://schemas.microsoft.com/office/drawing/2014/main" id="{825FEC02-25F8-94B7-96D7-CC2148776AC1}"/>
              </a:ext>
            </a:extLst>
          </p:cNvPr>
          <p:cNvGrpSpPr/>
          <p:nvPr/>
        </p:nvGrpSpPr>
        <p:grpSpPr>
          <a:xfrm>
            <a:off x="139166" y="3411922"/>
            <a:ext cx="1052182" cy="1044596"/>
            <a:chOff x="7538407" y="800862"/>
            <a:chExt cx="1105065" cy="1104900"/>
          </a:xfrm>
        </p:grpSpPr>
        <p:sp>
          <p:nvSpPr>
            <p:cNvPr id="25" name="Oval 24">
              <a:extLst>
                <a:ext uri="{FF2B5EF4-FFF2-40B4-BE49-F238E27FC236}">
                  <a16:creationId xmlns:a16="http://schemas.microsoft.com/office/drawing/2014/main" id="{C8CE0B90-18D1-C7EF-1818-05F4743B3E73}"/>
                </a:ext>
              </a:extLst>
            </p:cNvPr>
            <p:cNvSpPr/>
            <p:nvPr/>
          </p:nvSpPr>
          <p:spPr>
            <a:xfrm>
              <a:off x="7538407" y="800862"/>
              <a:ext cx="1104900"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426E7BB-4E23-2546-88BC-485F4ADB2796}"/>
                </a:ext>
              </a:extLst>
            </p:cNvPr>
            <p:cNvSpPr txBox="1"/>
            <p:nvPr/>
          </p:nvSpPr>
          <p:spPr>
            <a:xfrm>
              <a:off x="7598069" y="856972"/>
              <a:ext cx="1045403"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3</a:t>
              </a:r>
            </a:p>
          </p:txBody>
        </p:sp>
      </p:grpSp>
      <p:sp>
        <p:nvSpPr>
          <p:cNvPr id="27" name="TextBox 26">
            <a:extLst>
              <a:ext uri="{FF2B5EF4-FFF2-40B4-BE49-F238E27FC236}">
                <a16:creationId xmlns:a16="http://schemas.microsoft.com/office/drawing/2014/main" id="{E049947E-B958-8B03-8463-7C7EB51247B9}"/>
              </a:ext>
            </a:extLst>
          </p:cNvPr>
          <p:cNvSpPr txBox="1"/>
          <p:nvPr/>
        </p:nvSpPr>
        <p:spPr>
          <a:xfrm>
            <a:off x="1208440" y="3533021"/>
            <a:ext cx="3627808" cy="830997"/>
          </a:xfrm>
          <a:prstGeom prst="rect">
            <a:avLst/>
          </a:prstGeom>
          <a:noFill/>
        </p:spPr>
        <p:txBody>
          <a:bodyPr wrap="square" rtlCol="0">
            <a:spAutoFit/>
          </a:bodyPr>
          <a:lstStyle/>
          <a:p>
            <a:r>
              <a:rPr lang="en-US" sz="2400" dirty="0"/>
              <a:t>Identify Investment and complete documentation</a:t>
            </a:r>
          </a:p>
        </p:txBody>
      </p:sp>
      <p:pic>
        <p:nvPicPr>
          <p:cNvPr id="32" name="Picture 31" descr="Logo&#10;&#10;Description automatically generated with medium confidence">
            <a:extLst>
              <a:ext uri="{FF2B5EF4-FFF2-40B4-BE49-F238E27FC236}">
                <a16:creationId xmlns:a16="http://schemas.microsoft.com/office/drawing/2014/main" id="{5194E317-02BA-9F37-85D7-6366BBD80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sp>
        <p:nvSpPr>
          <p:cNvPr id="2" name="TextBox 1">
            <a:extLst>
              <a:ext uri="{FF2B5EF4-FFF2-40B4-BE49-F238E27FC236}">
                <a16:creationId xmlns:a16="http://schemas.microsoft.com/office/drawing/2014/main" id="{EAD8F5FA-40B0-A1A4-94BC-DC409C6976A1}"/>
              </a:ext>
            </a:extLst>
          </p:cNvPr>
          <p:cNvSpPr txBox="1"/>
          <p:nvPr/>
        </p:nvSpPr>
        <p:spPr>
          <a:xfrm>
            <a:off x="1165487" y="2427372"/>
            <a:ext cx="3670761" cy="461665"/>
          </a:xfrm>
          <a:prstGeom prst="rect">
            <a:avLst/>
          </a:prstGeom>
          <a:noFill/>
        </p:spPr>
        <p:txBody>
          <a:bodyPr wrap="square" rtlCol="0">
            <a:spAutoFit/>
          </a:bodyPr>
          <a:lstStyle/>
          <a:p>
            <a:r>
              <a:rPr lang="en-US" sz="2400" dirty="0">
                <a:solidFill>
                  <a:schemeClr val="bg2">
                    <a:lumMod val="75000"/>
                  </a:schemeClr>
                </a:solidFill>
              </a:rPr>
              <a:t>Fund your account</a:t>
            </a:r>
          </a:p>
        </p:txBody>
      </p:sp>
      <p:sp>
        <p:nvSpPr>
          <p:cNvPr id="3" name="Oval 2">
            <a:extLst>
              <a:ext uri="{FF2B5EF4-FFF2-40B4-BE49-F238E27FC236}">
                <a16:creationId xmlns:a16="http://schemas.microsoft.com/office/drawing/2014/main" id="{E00E54B7-88A6-0319-E0E6-C74D2D58E10C}"/>
              </a:ext>
            </a:extLst>
          </p:cNvPr>
          <p:cNvSpPr/>
          <p:nvPr/>
        </p:nvSpPr>
        <p:spPr>
          <a:xfrm>
            <a:off x="4933500" y="534758"/>
            <a:ext cx="5901519" cy="5804506"/>
          </a:xfrm>
          <a:prstGeom prst="ellipse">
            <a:avLst/>
          </a:prstGeom>
          <a:blipFill dpi="0"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l="-5846" t="-2127" r="-27409" b="10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0124969-556B-0454-4951-46471F193AC4}"/>
              </a:ext>
            </a:extLst>
          </p:cNvPr>
          <p:cNvSpPr txBox="1"/>
          <p:nvPr/>
        </p:nvSpPr>
        <p:spPr>
          <a:xfrm>
            <a:off x="382836" y="4721566"/>
            <a:ext cx="4640856" cy="1454950"/>
          </a:xfrm>
          <a:prstGeom prst="rect">
            <a:avLst/>
          </a:prstGeom>
          <a:noFill/>
        </p:spPr>
        <p:txBody>
          <a:bodyPr wrap="square">
            <a:spAutoFit/>
          </a:bodyPr>
          <a:lstStyle/>
          <a:p>
            <a:pPr marL="0" marR="0" lvl="0" indent="0">
              <a:lnSpc>
                <a:spcPct val="107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Work with Ignite to create an Ignite account &amp; Select Investment</a:t>
            </a:r>
            <a:endParaRPr lang="en-US" sz="2800" dirty="0"/>
          </a:p>
        </p:txBody>
      </p:sp>
    </p:spTree>
    <p:extLst>
      <p:ext uri="{BB962C8B-B14F-4D97-AF65-F5344CB8AC3E}">
        <p14:creationId xmlns:p14="http://schemas.microsoft.com/office/powerpoint/2010/main" val="3340643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olumn&#10;&#10;Description automatically generated">
            <a:extLst>
              <a:ext uri="{FF2B5EF4-FFF2-40B4-BE49-F238E27FC236}">
                <a16:creationId xmlns:a16="http://schemas.microsoft.com/office/drawing/2014/main" id="{E40E6204-4103-9152-4807-F1D584ED87FB}"/>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29761" t="15541" r="26715" b="-99"/>
          <a:stretch/>
        </p:blipFill>
        <p:spPr>
          <a:xfrm>
            <a:off x="6885542" y="0"/>
            <a:ext cx="5306458" cy="6874022"/>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4836405" y="0"/>
            <a:ext cx="6529330" cy="686601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DBDE7C-3D95-78A6-B851-07629B371D56}"/>
              </a:ext>
            </a:extLst>
          </p:cNvPr>
          <p:cNvSpPr/>
          <p:nvPr/>
        </p:nvSpPr>
        <p:spPr>
          <a:xfrm>
            <a:off x="590455" y="920964"/>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6DD7B1-3A29-68DD-7737-505692D59CF8}"/>
              </a:ext>
            </a:extLst>
          </p:cNvPr>
          <p:cNvSpPr/>
          <p:nvPr/>
        </p:nvSpPr>
        <p:spPr>
          <a:xfrm>
            <a:off x="590455" y="2193822"/>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2FE6FE-3928-4212-454F-57CD4CB1275F}"/>
              </a:ext>
            </a:extLst>
          </p:cNvPr>
          <p:cNvSpPr/>
          <p:nvPr/>
        </p:nvSpPr>
        <p:spPr>
          <a:xfrm>
            <a:off x="590455" y="3466680"/>
            <a:ext cx="4433238"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A9F067E-23B3-1301-26C4-B69531120A0E}"/>
              </a:ext>
            </a:extLst>
          </p:cNvPr>
          <p:cNvGrpSpPr/>
          <p:nvPr/>
        </p:nvGrpSpPr>
        <p:grpSpPr>
          <a:xfrm>
            <a:off x="162256" y="850392"/>
            <a:ext cx="1052026" cy="1044596"/>
            <a:chOff x="1606296" y="1416598"/>
            <a:chExt cx="1052026" cy="1044596"/>
          </a:xfrm>
        </p:grpSpPr>
        <p:sp>
          <p:nvSpPr>
            <p:cNvPr id="16" name="Oval 15">
              <a:extLst>
                <a:ext uri="{FF2B5EF4-FFF2-40B4-BE49-F238E27FC236}">
                  <a16:creationId xmlns:a16="http://schemas.microsoft.com/office/drawing/2014/main" id="{4564A689-E7CB-0FDE-A74B-D1DB459626DA}"/>
                </a:ext>
              </a:extLst>
            </p:cNvPr>
            <p:cNvSpPr/>
            <p:nvPr/>
          </p:nvSpPr>
          <p:spPr>
            <a:xfrm>
              <a:off x="1606296" y="1416598"/>
              <a:ext cx="1052026" cy="1044596"/>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4DAF61-F3CC-9F1E-4304-C5E00533CB25}"/>
                </a:ext>
              </a:extLst>
            </p:cNvPr>
            <p:cNvSpPr txBox="1"/>
            <p:nvPr/>
          </p:nvSpPr>
          <p:spPr>
            <a:xfrm>
              <a:off x="1657106" y="1446537"/>
              <a:ext cx="995376" cy="973081"/>
            </a:xfrm>
            <a:prstGeom prst="rect">
              <a:avLst/>
            </a:prstGeom>
            <a:noFill/>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1</a:t>
              </a:r>
            </a:p>
          </p:txBody>
        </p:sp>
      </p:grpSp>
      <p:sp>
        <p:nvSpPr>
          <p:cNvPr id="19" name="TextBox 18">
            <a:extLst>
              <a:ext uri="{FF2B5EF4-FFF2-40B4-BE49-F238E27FC236}">
                <a16:creationId xmlns:a16="http://schemas.microsoft.com/office/drawing/2014/main" id="{2E30CBE3-655A-3E40-EAFF-C7158D8E3267}"/>
              </a:ext>
            </a:extLst>
          </p:cNvPr>
          <p:cNvSpPr txBox="1"/>
          <p:nvPr/>
        </p:nvSpPr>
        <p:spPr>
          <a:xfrm>
            <a:off x="1232289" y="986360"/>
            <a:ext cx="3791403" cy="830997"/>
          </a:xfrm>
          <a:prstGeom prst="rect">
            <a:avLst/>
          </a:prstGeom>
          <a:noFill/>
        </p:spPr>
        <p:txBody>
          <a:bodyPr wrap="square" rtlCol="0">
            <a:spAutoFit/>
          </a:bodyPr>
          <a:lstStyle/>
          <a:p>
            <a:r>
              <a:rPr lang="en-US" sz="2400" dirty="0">
                <a:solidFill>
                  <a:schemeClr val="bg2">
                    <a:lumMod val="75000"/>
                  </a:schemeClr>
                </a:solidFill>
              </a:rPr>
              <a:t>Determine IRA Type</a:t>
            </a:r>
          </a:p>
          <a:p>
            <a:r>
              <a:rPr lang="en-US" sz="2400" dirty="0">
                <a:solidFill>
                  <a:schemeClr val="bg2">
                    <a:lumMod val="75000"/>
                  </a:schemeClr>
                </a:solidFill>
              </a:rPr>
              <a:t>Complete application online</a:t>
            </a:r>
          </a:p>
        </p:txBody>
      </p:sp>
      <p:grpSp>
        <p:nvGrpSpPr>
          <p:cNvPr id="20" name="Group 19">
            <a:extLst>
              <a:ext uri="{FF2B5EF4-FFF2-40B4-BE49-F238E27FC236}">
                <a16:creationId xmlns:a16="http://schemas.microsoft.com/office/drawing/2014/main" id="{669C5CDD-5A53-1A03-6CC1-72839B5CD4E1}"/>
              </a:ext>
            </a:extLst>
          </p:cNvPr>
          <p:cNvGrpSpPr/>
          <p:nvPr/>
        </p:nvGrpSpPr>
        <p:grpSpPr>
          <a:xfrm>
            <a:off x="139166" y="2155326"/>
            <a:ext cx="1052026" cy="1044596"/>
            <a:chOff x="5027179" y="800862"/>
            <a:chExt cx="1104901" cy="1104900"/>
          </a:xfrm>
        </p:grpSpPr>
        <p:sp>
          <p:nvSpPr>
            <p:cNvPr id="21" name="Oval 20">
              <a:extLst>
                <a:ext uri="{FF2B5EF4-FFF2-40B4-BE49-F238E27FC236}">
                  <a16:creationId xmlns:a16="http://schemas.microsoft.com/office/drawing/2014/main" id="{41C22CD7-07FB-851C-07BF-AA96A802D127}"/>
                </a:ext>
              </a:extLst>
            </p:cNvPr>
            <p:cNvSpPr/>
            <p:nvPr/>
          </p:nvSpPr>
          <p:spPr>
            <a:xfrm>
              <a:off x="5027179" y="800862"/>
              <a:ext cx="1104901"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B130DA-96A1-903D-1276-804487D4C0A7}"/>
                </a:ext>
              </a:extLst>
            </p:cNvPr>
            <p:cNvSpPr txBox="1"/>
            <p:nvPr/>
          </p:nvSpPr>
          <p:spPr>
            <a:xfrm>
              <a:off x="5059679" y="855151"/>
              <a:ext cx="1045404"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2</a:t>
              </a:r>
            </a:p>
          </p:txBody>
        </p:sp>
      </p:grpSp>
      <p:grpSp>
        <p:nvGrpSpPr>
          <p:cNvPr id="24" name="Group 23">
            <a:extLst>
              <a:ext uri="{FF2B5EF4-FFF2-40B4-BE49-F238E27FC236}">
                <a16:creationId xmlns:a16="http://schemas.microsoft.com/office/drawing/2014/main" id="{825FEC02-25F8-94B7-96D7-CC2148776AC1}"/>
              </a:ext>
            </a:extLst>
          </p:cNvPr>
          <p:cNvGrpSpPr/>
          <p:nvPr/>
        </p:nvGrpSpPr>
        <p:grpSpPr>
          <a:xfrm>
            <a:off x="139166" y="3411922"/>
            <a:ext cx="1052182" cy="1044596"/>
            <a:chOff x="7538407" y="800862"/>
            <a:chExt cx="1105065" cy="1104900"/>
          </a:xfrm>
        </p:grpSpPr>
        <p:sp>
          <p:nvSpPr>
            <p:cNvPr id="25" name="Oval 24">
              <a:extLst>
                <a:ext uri="{FF2B5EF4-FFF2-40B4-BE49-F238E27FC236}">
                  <a16:creationId xmlns:a16="http://schemas.microsoft.com/office/drawing/2014/main" id="{C8CE0B90-18D1-C7EF-1818-05F4743B3E73}"/>
                </a:ext>
              </a:extLst>
            </p:cNvPr>
            <p:cNvSpPr/>
            <p:nvPr/>
          </p:nvSpPr>
          <p:spPr>
            <a:xfrm>
              <a:off x="7538407" y="800862"/>
              <a:ext cx="1104900"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426E7BB-4E23-2546-88BC-485F4ADB2796}"/>
                </a:ext>
              </a:extLst>
            </p:cNvPr>
            <p:cNvSpPr txBox="1"/>
            <p:nvPr/>
          </p:nvSpPr>
          <p:spPr>
            <a:xfrm>
              <a:off x="7598069" y="856972"/>
              <a:ext cx="1045403"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3</a:t>
              </a:r>
            </a:p>
          </p:txBody>
        </p:sp>
      </p:grpSp>
      <p:sp>
        <p:nvSpPr>
          <p:cNvPr id="27" name="TextBox 26">
            <a:extLst>
              <a:ext uri="{FF2B5EF4-FFF2-40B4-BE49-F238E27FC236}">
                <a16:creationId xmlns:a16="http://schemas.microsoft.com/office/drawing/2014/main" id="{E049947E-B958-8B03-8463-7C7EB51247B9}"/>
              </a:ext>
            </a:extLst>
          </p:cNvPr>
          <p:cNvSpPr txBox="1"/>
          <p:nvPr/>
        </p:nvSpPr>
        <p:spPr>
          <a:xfrm>
            <a:off x="1208440" y="3533021"/>
            <a:ext cx="3627808" cy="830997"/>
          </a:xfrm>
          <a:prstGeom prst="rect">
            <a:avLst/>
          </a:prstGeom>
          <a:noFill/>
        </p:spPr>
        <p:txBody>
          <a:bodyPr wrap="square" rtlCol="0">
            <a:spAutoFit/>
          </a:bodyPr>
          <a:lstStyle/>
          <a:p>
            <a:r>
              <a:rPr lang="en-US" sz="2400" dirty="0"/>
              <a:t>Identify Investment and complete documentation</a:t>
            </a:r>
          </a:p>
        </p:txBody>
      </p:sp>
      <p:pic>
        <p:nvPicPr>
          <p:cNvPr id="32" name="Picture 31" descr="Logo&#10;&#10;Description automatically generated with medium confidence">
            <a:extLst>
              <a:ext uri="{FF2B5EF4-FFF2-40B4-BE49-F238E27FC236}">
                <a16:creationId xmlns:a16="http://schemas.microsoft.com/office/drawing/2014/main" id="{5194E317-02BA-9F37-85D7-6366BBD80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sp>
        <p:nvSpPr>
          <p:cNvPr id="2" name="TextBox 1">
            <a:extLst>
              <a:ext uri="{FF2B5EF4-FFF2-40B4-BE49-F238E27FC236}">
                <a16:creationId xmlns:a16="http://schemas.microsoft.com/office/drawing/2014/main" id="{EAD8F5FA-40B0-A1A4-94BC-DC409C6976A1}"/>
              </a:ext>
            </a:extLst>
          </p:cNvPr>
          <p:cNvSpPr txBox="1"/>
          <p:nvPr/>
        </p:nvSpPr>
        <p:spPr>
          <a:xfrm>
            <a:off x="1165487" y="2427372"/>
            <a:ext cx="3670761" cy="461665"/>
          </a:xfrm>
          <a:prstGeom prst="rect">
            <a:avLst/>
          </a:prstGeom>
          <a:noFill/>
        </p:spPr>
        <p:txBody>
          <a:bodyPr wrap="square" rtlCol="0">
            <a:spAutoFit/>
          </a:bodyPr>
          <a:lstStyle/>
          <a:p>
            <a:r>
              <a:rPr lang="en-US" sz="2400" dirty="0">
                <a:solidFill>
                  <a:schemeClr val="bg2">
                    <a:lumMod val="75000"/>
                  </a:schemeClr>
                </a:solidFill>
              </a:rPr>
              <a:t>Fund your account</a:t>
            </a:r>
          </a:p>
        </p:txBody>
      </p:sp>
      <p:sp>
        <p:nvSpPr>
          <p:cNvPr id="4" name="Content Placeholder 10">
            <a:extLst>
              <a:ext uri="{FF2B5EF4-FFF2-40B4-BE49-F238E27FC236}">
                <a16:creationId xmlns:a16="http://schemas.microsoft.com/office/drawing/2014/main" id="{6AFAF4BF-85B3-ACFF-43F0-F9E0E70B9AAE}"/>
              </a:ext>
            </a:extLst>
          </p:cNvPr>
          <p:cNvSpPr>
            <a:spLocks noGrp="1"/>
          </p:cNvSpPr>
          <p:nvPr>
            <p:ph idx="1"/>
          </p:nvPr>
        </p:nvSpPr>
        <p:spPr>
          <a:xfrm>
            <a:off x="927739" y="4785182"/>
            <a:ext cx="4668829" cy="1320659"/>
          </a:xfrm>
        </p:spPr>
        <p:txBody>
          <a:bodyPr>
            <a:normAutofit/>
          </a:bodyPr>
          <a:lstStyle/>
          <a:p>
            <a:pPr marL="0" marR="0" lvl="0" indent="0">
              <a:lnSpc>
                <a:spcPct val="107000"/>
              </a:lnSpc>
              <a:spcBef>
                <a:spcPts val="0"/>
              </a:spcBef>
              <a:spcAft>
                <a:spcPts val="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Sign Investment documents</a:t>
            </a:r>
            <a:endParaRPr lang="en-US" dirty="0"/>
          </a:p>
        </p:txBody>
      </p:sp>
      <p:sp>
        <p:nvSpPr>
          <p:cNvPr id="7" name="Oval 6">
            <a:extLst>
              <a:ext uri="{FF2B5EF4-FFF2-40B4-BE49-F238E27FC236}">
                <a16:creationId xmlns:a16="http://schemas.microsoft.com/office/drawing/2014/main" id="{34125981-6F34-067B-B08D-741AF25E4684}"/>
              </a:ext>
            </a:extLst>
          </p:cNvPr>
          <p:cNvSpPr/>
          <p:nvPr/>
        </p:nvSpPr>
        <p:spPr>
          <a:xfrm>
            <a:off x="4836248" y="526747"/>
            <a:ext cx="5901519" cy="5804506"/>
          </a:xfrm>
          <a:prstGeom prst="ellipse">
            <a:avLst/>
          </a:prstGeom>
          <a:blipFill dpi="0" rotWithShape="1">
            <a:blip r:embed="rId6">
              <a:extLst>
                <a:ext uri="{28A0092B-C50C-407E-A947-70E740481C1C}">
                  <a14:useLocalDpi xmlns:a14="http://schemas.microsoft.com/office/drawing/2010/main" val="0"/>
                </a:ext>
              </a:extLst>
            </a:blip>
            <a:srcRect/>
            <a:stretch>
              <a:fillRect l="-30742" t="-97894" r="-119541" b="-13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754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column&#10;&#10;Description automatically generated">
            <a:extLst>
              <a:ext uri="{FF2B5EF4-FFF2-40B4-BE49-F238E27FC236}">
                <a16:creationId xmlns:a16="http://schemas.microsoft.com/office/drawing/2014/main" id="{6D575334-F446-3C86-7780-A8879EFD4057}"/>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colorTemperature colorTemp="4000"/>
                    </a14:imgEffect>
                  </a14:imgLayer>
                </a14:imgProps>
              </a:ext>
              <a:ext uri="{28A0092B-C50C-407E-A947-70E740481C1C}">
                <a14:useLocalDpi xmlns:a14="http://schemas.microsoft.com/office/drawing/2010/main" val="0"/>
              </a:ext>
            </a:extLst>
          </a:blip>
          <a:srcRect t="15212" b="553"/>
          <a:stretch/>
        </p:blipFill>
        <p:spPr>
          <a:xfrm>
            <a:off x="-10160" y="0"/>
            <a:ext cx="12192000" cy="6847840"/>
          </a:xfrm>
          <a:prstGeom prst="rect">
            <a:avLst/>
          </a:prstGeom>
        </p:spPr>
      </p:pic>
      <p:sp>
        <p:nvSpPr>
          <p:cNvPr id="33" name="TextBox 32">
            <a:extLst>
              <a:ext uri="{FF2B5EF4-FFF2-40B4-BE49-F238E27FC236}">
                <a16:creationId xmlns:a16="http://schemas.microsoft.com/office/drawing/2014/main" id="{91F0B30C-9A03-1ED0-ADF3-670C3C95F0B1}"/>
              </a:ext>
            </a:extLst>
          </p:cNvPr>
          <p:cNvSpPr txBox="1"/>
          <p:nvPr/>
        </p:nvSpPr>
        <p:spPr>
          <a:xfrm>
            <a:off x="3301275" y="5154578"/>
            <a:ext cx="2784565" cy="646331"/>
          </a:xfrm>
          <a:prstGeom prst="rect">
            <a:avLst/>
          </a:prstGeom>
          <a:noFill/>
        </p:spPr>
        <p:txBody>
          <a:bodyPr wrap="square" rtlCol="0">
            <a:spAutoFit/>
          </a:bodyPr>
          <a:lstStyle/>
          <a:p>
            <a:pPr algn="ctr"/>
            <a:r>
              <a:rPr lang="en-US" b="1" dirty="0">
                <a:solidFill>
                  <a:schemeClr val="tx1"/>
                </a:solidFill>
              </a:rPr>
              <a:t>Investment Authorization and Direction form</a:t>
            </a:r>
            <a:endParaRPr lang="en-US" b="1" dirty="0"/>
          </a:p>
        </p:txBody>
      </p:sp>
      <p:sp>
        <p:nvSpPr>
          <p:cNvPr id="34" name="TextBox 33">
            <a:extLst>
              <a:ext uri="{FF2B5EF4-FFF2-40B4-BE49-F238E27FC236}">
                <a16:creationId xmlns:a16="http://schemas.microsoft.com/office/drawing/2014/main" id="{F9D2F547-C89C-DD6F-C8CA-199547E3FFF5}"/>
              </a:ext>
            </a:extLst>
          </p:cNvPr>
          <p:cNvSpPr txBox="1"/>
          <p:nvPr/>
        </p:nvSpPr>
        <p:spPr>
          <a:xfrm>
            <a:off x="567705" y="5037948"/>
            <a:ext cx="2784565" cy="923330"/>
          </a:xfrm>
          <a:prstGeom prst="rect">
            <a:avLst/>
          </a:prstGeom>
          <a:noFill/>
        </p:spPr>
        <p:txBody>
          <a:bodyPr wrap="square" rtlCol="0">
            <a:spAutoFit/>
          </a:bodyPr>
          <a:lstStyle/>
          <a:p>
            <a:pPr algn="ctr"/>
            <a:r>
              <a:rPr lang="en-US" b="1" dirty="0">
                <a:solidFill>
                  <a:schemeClr val="tx1"/>
                </a:solidFill>
              </a:rPr>
              <a:t>Mortgage Broker Debt Representation Acknowledgement</a:t>
            </a:r>
            <a:endParaRPr lang="en-US" b="1" dirty="0"/>
          </a:p>
        </p:txBody>
      </p:sp>
      <p:sp>
        <p:nvSpPr>
          <p:cNvPr id="35" name="TextBox 34">
            <a:extLst>
              <a:ext uri="{FF2B5EF4-FFF2-40B4-BE49-F238E27FC236}">
                <a16:creationId xmlns:a16="http://schemas.microsoft.com/office/drawing/2014/main" id="{AEAF3873-4DBB-E887-447B-A990412A1CB4}"/>
              </a:ext>
            </a:extLst>
          </p:cNvPr>
          <p:cNvSpPr txBox="1"/>
          <p:nvPr/>
        </p:nvSpPr>
        <p:spPr>
          <a:xfrm>
            <a:off x="6091310" y="5314947"/>
            <a:ext cx="2784565" cy="369332"/>
          </a:xfrm>
          <a:prstGeom prst="rect">
            <a:avLst/>
          </a:prstGeom>
          <a:noFill/>
        </p:spPr>
        <p:txBody>
          <a:bodyPr wrap="square" rtlCol="0">
            <a:spAutoFit/>
          </a:bodyPr>
          <a:lstStyle/>
          <a:p>
            <a:pPr algn="ctr"/>
            <a:r>
              <a:rPr lang="en-US" b="1" dirty="0">
                <a:solidFill>
                  <a:schemeClr val="tx1"/>
                </a:solidFill>
              </a:rPr>
              <a:t>Funds sent</a:t>
            </a:r>
            <a:endParaRPr lang="en-US" b="1" dirty="0"/>
          </a:p>
        </p:txBody>
      </p:sp>
      <p:sp>
        <p:nvSpPr>
          <p:cNvPr id="36" name="TextBox 35">
            <a:extLst>
              <a:ext uri="{FF2B5EF4-FFF2-40B4-BE49-F238E27FC236}">
                <a16:creationId xmlns:a16="http://schemas.microsoft.com/office/drawing/2014/main" id="{5E75A814-C0F2-B2B2-3A7A-911A4CA5D465}"/>
              </a:ext>
            </a:extLst>
          </p:cNvPr>
          <p:cNvSpPr txBox="1"/>
          <p:nvPr/>
        </p:nvSpPr>
        <p:spPr>
          <a:xfrm>
            <a:off x="8941410" y="5023274"/>
            <a:ext cx="2784565" cy="923330"/>
          </a:xfrm>
          <a:prstGeom prst="rect">
            <a:avLst/>
          </a:prstGeom>
          <a:noFill/>
        </p:spPr>
        <p:txBody>
          <a:bodyPr wrap="square" rtlCol="0">
            <a:spAutoFit/>
          </a:bodyPr>
          <a:lstStyle/>
          <a:p>
            <a:pPr algn="ctr"/>
            <a:r>
              <a:rPr lang="en-US" b="1" dirty="0"/>
              <a:t>I</a:t>
            </a:r>
            <a:r>
              <a:rPr lang="en-US" b="1" dirty="0">
                <a:solidFill>
                  <a:schemeClr val="tx1"/>
                </a:solidFill>
              </a:rPr>
              <a:t>nvestment documentation to secure your collateralized investment</a:t>
            </a:r>
            <a:endParaRPr lang="en-US" b="1" dirty="0"/>
          </a:p>
        </p:txBody>
      </p:sp>
      <p:sp>
        <p:nvSpPr>
          <p:cNvPr id="13" name="Oval 12">
            <a:extLst>
              <a:ext uri="{FF2B5EF4-FFF2-40B4-BE49-F238E27FC236}">
                <a16:creationId xmlns:a16="http://schemas.microsoft.com/office/drawing/2014/main" id="{58164A8E-B3A9-73D5-1F1C-BDF718DD4CA0}"/>
              </a:ext>
            </a:extLst>
          </p:cNvPr>
          <p:cNvSpPr/>
          <p:nvPr/>
        </p:nvSpPr>
        <p:spPr>
          <a:xfrm>
            <a:off x="567705" y="2116837"/>
            <a:ext cx="2733570" cy="2733569"/>
          </a:xfrm>
          <a:prstGeom prst="ellipse">
            <a:avLst/>
          </a:prstGeom>
          <a:solidFill>
            <a:srgbClr val="86C4D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3ABF35B-FF8D-0858-9549-D3A9FC4F2479}"/>
              </a:ext>
            </a:extLst>
          </p:cNvPr>
          <p:cNvSpPr/>
          <p:nvPr/>
        </p:nvSpPr>
        <p:spPr>
          <a:xfrm>
            <a:off x="3367439" y="2116837"/>
            <a:ext cx="2733570" cy="2733569"/>
          </a:xfrm>
          <a:prstGeom prst="ellipse">
            <a:avLst/>
          </a:prstGeom>
          <a:solidFill>
            <a:srgbClr val="86C4D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D2049C6-E527-8032-C1F2-CE2723F8B3A9}"/>
              </a:ext>
            </a:extLst>
          </p:cNvPr>
          <p:cNvSpPr/>
          <p:nvPr/>
        </p:nvSpPr>
        <p:spPr>
          <a:xfrm>
            <a:off x="8966908" y="2116837"/>
            <a:ext cx="2733570" cy="2733569"/>
          </a:xfrm>
          <a:prstGeom prst="ellipse">
            <a:avLst/>
          </a:prstGeom>
          <a:solidFill>
            <a:srgbClr val="86C4D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0658C15-32E7-38CF-0592-10B2B2063B44}"/>
              </a:ext>
            </a:extLst>
          </p:cNvPr>
          <p:cNvSpPr/>
          <p:nvPr/>
        </p:nvSpPr>
        <p:spPr>
          <a:xfrm>
            <a:off x="6167173" y="2116837"/>
            <a:ext cx="2733570" cy="2733569"/>
          </a:xfrm>
          <a:prstGeom prst="ellipse">
            <a:avLst/>
          </a:prstGeom>
          <a:solidFill>
            <a:srgbClr val="86C4D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picture containing arrow&#10;&#10;Description automatically generated">
            <a:extLst>
              <a:ext uri="{FF2B5EF4-FFF2-40B4-BE49-F238E27FC236}">
                <a16:creationId xmlns:a16="http://schemas.microsoft.com/office/drawing/2014/main" id="{A24E4CD4-7CB8-281F-F166-B1628B853A8A}"/>
              </a:ext>
            </a:extLst>
          </p:cNvPr>
          <p:cNvPicPr>
            <a:picLocks noChangeAspect="1"/>
          </p:cNvPicPr>
          <p:nvPr/>
        </p:nvPicPr>
        <p:blipFill rotWithShape="1">
          <a:blip r:embed="rId5">
            <a:extLst>
              <a:ext uri="{28A0092B-C50C-407E-A947-70E740481C1C}">
                <a14:useLocalDpi xmlns:a14="http://schemas.microsoft.com/office/drawing/2010/main" val="0"/>
              </a:ext>
            </a:extLst>
          </a:blip>
          <a:srcRect l="19870" t="21146" r="15223" b="27475"/>
          <a:stretch/>
        </p:blipFill>
        <p:spPr>
          <a:xfrm>
            <a:off x="6324753" y="2467029"/>
            <a:ext cx="2431271" cy="1924601"/>
          </a:xfrm>
          <a:prstGeom prst="rect">
            <a:avLst/>
          </a:prstGeom>
        </p:spPr>
      </p:pic>
      <p:pic>
        <p:nvPicPr>
          <p:cNvPr id="44" name="Picture 43" descr="A picture containing text&#10;&#10;Description automatically generated">
            <a:extLst>
              <a:ext uri="{FF2B5EF4-FFF2-40B4-BE49-F238E27FC236}">
                <a16:creationId xmlns:a16="http://schemas.microsoft.com/office/drawing/2014/main" id="{DE598B5E-C7E8-C999-3040-8408FEC6BD25}"/>
              </a:ext>
            </a:extLst>
          </p:cNvPr>
          <p:cNvPicPr>
            <a:picLocks noChangeAspect="1"/>
          </p:cNvPicPr>
          <p:nvPr/>
        </p:nvPicPr>
        <p:blipFill rotWithShape="1">
          <a:blip r:embed="rId6">
            <a:extLst>
              <a:ext uri="{28A0092B-C50C-407E-A947-70E740481C1C}">
                <a14:useLocalDpi xmlns:a14="http://schemas.microsoft.com/office/drawing/2010/main" val="0"/>
              </a:ext>
            </a:extLst>
          </a:blip>
          <a:srcRect l="25349" t="23455" r="27434" b="21636"/>
          <a:stretch/>
        </p:blipFill>
        <p:spPr>
          <a:xfrm>
            <a:off x="1167787" y="2564021"/>
            <a:ext cx="1571599" cy="1827609"/>
          </a:xfrm>
          <a:prstGeom prst="rect">
            <a:avLst/>
          </a:prstGeom>
        </p:spPr>
      </p:pic>
      <p:pic>
        <p:nvPicPr>
          <p:cNvPr id="47" name="Picture 46" descr="A picture containing text&#10;&#10;Description automatically generated">
            <a:extLst>
              <a:ext uri="{FF2B5EF4-FFF2-40B4-BE49-F238E27FC236}">
                <a16:creationId xmlns:a16="http://schemas.microsoft.com/office/drawing/2014/main" id="{309B190F-2DA2-F154-E0C6-276E1995DFEE}"/>
              </a:ext>
            </a:extLst>
          </p:cNvPr>
          <p:cNvPicPr>
            <a:picLocks noChangeAspect="1"/>
          </p:cNvPicPr>
          <p:nvPr/>
        </p:nvPicPr>
        <p:blipFill rotWithShape="1">
          <a:blip r:embed="rId6">
            <a:extLst>
              <a:ext uri="{28A0092B-C50C-407E-A947-70E740481C1C}">
                <a14:useLocalDpi xmlns:a14="http://schemas.microsoft.com/office/drawing/2010/main" val="0"/>
              </a:ext>
            </a:extLst>
          </a:blip>
          <a:srcRect l="25349" t="23455" r="27434" b="21636"/>
          <a:stretch/>
        </p:blipFill>
        <p:spPr>
          <a:xfrm>
            <a:off x="3948424" y="2592578"/>
            <a:ext cx="1571599" cy="1827609"/>
          </a:xfrm>
          <a:prstGeom prst="rect">
            <a:avLst/>
          </a:prstGeom>
        </p:spPr>
      </p:pic>
      <p:pic>
        <p:nvPicPr>
          <p:cNvPr id="4" name="Picture 3" descr="Icon&#10;&#10;Description automatically generated">
            <a:extLst>
              <a:ext uri="{FF2B5EF4-FFF2-40B4-BE49-F238E27FC236}">
                <a16:creationId xmlns:a16="http://schemas.microsoft.com/office/drawing/2014/main" id="{13665EE2-3801-BD14-D2E1-E2077B1806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5414" y="2434713"/>
            <a:ext cx="2196556" cy="2196556"/>
          </a:xfrm>
          <a:prstGeom prst="rect">
            <a:avLst/>
          </a:prstGeom>
        </p:spPr>
      </p:pic>
      <p:sp>
        <p:nvSpPr>
          <p:cNvPr id="5" name="Rectangle 4">
            <a:extLst>
              <a:ext uri="{FF2B5EF4-FFF2-40B4-BE49-F238E27FC236}">
                <a16:creationId xmlns:a16="http://schemas.microsoft.com/office/drawing/2014/main" id="{BE7DEA71-BDBC-DC67-D11C-9C0D7E65104B}"/>
              </a:ext>
            </a:extLst>
          </p:cNvPr>
          <p:cNvSpPr/>
          <p:nvPr/>
        </p:nvSpPr>
        <p:spPr>
          <a:xfrm>
            <a:off x="-2478" y="521579"/>
            <a:ext cx="7264906" cy="731868"/>
          </a:xfrm>
          <a:prstGeom prst="rect">
            <a:avLst/>
          </a:prstGeom>
          <a:solidFill>
            <a:srgbClr val="1F5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894660F-BCB4-4F3E-4459-3EE1A8503D2C}"/>
              </a:ext>
            </a:extLst>
          </p:cNvPr>
          <p:cNvSpPr txBox="1">
            <a:spLocks/>
          </p:cNvSpPr>
          <p:nvPr/>
        </p:nvSpPr>
        <p:spPr>
          <a:xfrm>
            <a:off x="463744" y="408227"/>
            <a:ext cx="7032522" cy="105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lumMod val="95000"/>
                  </a:schemeClr>
                </a:solidFill>
              </a:rPr>
              <a:t>STREAMLINED PROCESS</a:t>
            </a:r>
          </a:p>
        </p:txBody>
      </p:sp>
      <p:pic>
        <p:nvPicPr>
          <p:cNvPr id="7" name="Picture 6" descr="Logo&#10;&#10;Description automatically generated with medium confidence">
            <a:extLst>
              <a:ext uri="{FF2B5EF4-FFF2-40B4-BE49-F238E27FC236}">
                <a16:creationId xmlns:a16="http://schemas.microsoft.com/office/drawing/2014/main" id="{1D9FCD48-7968-1233-E0D3-18DAB88C2C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6725" y="353127"/>
            <a:ext cx="4785276" cy="1274987"/>
          </a:xfrm>
          <a:prstGeom prst="rect">
            <a:avLst/>
          </a:prstGeom>
        </p:spPr>
      </p:pic>
    </p:spTree>
    <p:extLst>
      <p:ext uri="{BB962C8B-B14F-4D97-AF65-F5344CB8AC3E}">
        <p14:creationId xmlns:p14="http://schemas.microsoft.com/office/powerpoint/2010/main" val="3089742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olumn&#10;&#10;Description automatically generated">
            <a:extLst>
              <a:ext uri="{FF2B5EF4-FFF2-40B4-BE49-F238E27FC236}">
                <a16:creationId xmlns:a16="http://schemas.microsoft.com/office/drawing/2014/main" id="{E40E6204-4103-9152-4807-F1D584ED87FB}"/>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29761" t="15541" r="26715" b="-99"/>
          <a:stretch/>
        </p:blipFill>
        <p:spPr>
          <a:xfrm>
            <a:off x="6885542" y="0"/>
            <a:ext cx="5306458" cy="6874022"/>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4836405" y="0"/>
            <a:ext cx="6529330" cy="686601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DBDE7C-3D95-78A6-B851-07629B371D56}"/>
              </a:ext>
            </a:extLst>
          </p:cNvPr>
          <p:cNvSpPr/>
          <p:nvPr/>
        </p:nvSpPr>
        <p:spPr>
          <a:xfrm>
            <a:off x="590455" y="920964"/>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6DD7B1-3A29-68DD-7737-505692D59CF8}"/>
              </a:ext>
            </a:extLst>
          </p:cNvPr>
          <p:cNvSpPr/>
          <p:nvPr/>
        </p:nvSpPr>
        <p:spPr>
          <a:xfrm>
            <a:off x="590455" y="2193822"/>
            <a:ext cx="4433237"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2FE6FE-3928-4212-454F-57CD4CB1275F}"/>
              </a:ext>
            </a:extLst>
          </p:cNvPr>
          <p:cNvSpPr/>
          <p:nvPr/>
        </p:nvSpPr>
        <p:spPr>
          <a:xfrm>
            <a:off x="590455" y="3466680"/>
            <a:ext cx="4433238"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8664C8-FA2B-426A-70BC-B4EB4F6F7D0C}"/>
              </a:ext>
            </a:extLst>
          </p:cNvPr>
          <p:cNvSpPr/>
          <p:nvPr/>
        </p:nvSpPr>
        <p:spPr>
          <a:xfrm>
            <a:off x="590454" y="4739537"/>
            <a:ext cx="4433238" cy="946526"/>
          </a:xfrm>
          <a:prstGeom prst="rect">
            <a:avLst/>
          </a:prstGeom>
          <a:solidFill>
            <a:srgbClr val="7DB8CE">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A9F067E-23B3-1301-26C4-B69531120A0E}"/>
              </a:ext>
            </a:extLst>
          </p:cNvPr>
          <p:cNvGrpSpPr/>
          <p:nvPr/>
        </p:nvGrpSpPr>
        <p:grpSpPr>
          <a:xfrm>
            <a:off x="162256" y="850392"/>
            <a:ext cx="1052026" cy="1044596"/>
            <a:chOff x="1606296" y="1416598"/>
            <a:chExt cx="1052026" cy="1044596"/>
          </a:xfrm>
        </p:grpSpPr>
        <p:sp>
          <p:nvSpPr>
            <p:cNvPr id="16" name="Oval 15">
              <a:extLst>
                <a:ext uri="{FF2B5EF4-FFF2-40B4-BE49-F238E27FC236}">
                  <a16:creationId xmlns:a16="http://schemas.microsoft.com/office/drawing/2014/main" id="{4564A689-E7CB-0FDE-A74B-D1DB459626DA}"/>
                </a:ext>
              </a:extLst>
            </p:cNvPr>
            <p:cNvSpPr/>
            <p:nvPr/>
          </p:nvSpPr>
          <p:spPr>
            <a:xfrm>
              <a:off x="1606296" y="1416598"/>
              <a:ext cx="1052026" cy="1044596"/>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24DAF61-F3CC-9F1E-4304-C5E00533CB25}"/>
                </a:ext>
              </a:extLst>
            </p:cNvPr>
            <p:cNvSpPr txBox="1"/>
            <p:nvPr/>
          </p:nvSpPr>
          <p:spPr>
            <a:xfrm>
              <a:off x="1657106" y="1446537"/>
              <a:ext cx="995376" cy="973081"/>
            </a:xfrm>
            <a:prstGeom prst="rect">
              <a:avLst/>
            </a:prstGeom>
            <a:noFill/>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1</a:t>
              </a:r>
            </a:p>
          </p:txBody>
        </p:sp>
      </p:grpSp>
      <p:sp>
        <p:nvSpPr>
          <p:cNvPr id="19" name="TextBox 18">
            <a:extLst>
              <a:ext uri="{FF2B5EF4-FFF2-40B4-BE49-F238E27FC236}">
                <a16:creationId xmlns:a16="http://schemas.microsoft.com/office/drawing/2014/main" id="{2E30CBE3-655A-3E40-EAFF-C7158D8E3267}"/>
              </a:ext>
            </a:extLst>
          </p:cNvPr>
          <p:cNvSpPr txBox="1"/>
          <p:nvPr/>
        </p:nvSpPr>
        <p:spPr>
          <a:xfrm>
            <a:off x="1232289" y="986360"/>
            <a:ext cx="3791403" cy="830997"/>
          </a:xfrm>
          <a:prstGeom prst="rect">
            <a:avLst/>
          </a:prstGeom>
          <a:noFill/>
        </p:spPr>
        <p:txBody>
          <a:bodyPr wrap="square" rtlCol="0">
            <a:spAutoFit/>
          </a:bodyPr>
          <a:lstStyle/>
          <a:p>
            <a:r>
              <a:rPr lang="en-US" sz="2400" dirty="0">
                <a:solidFill>
                  <a:schemeClr val="bg2">
                    <a:lumMod val="75000"/>
                  </a:schemeClr>
                </a:solidFill>
              </a:rPr>
              <a:t>Determine IRA Type</a:t>
            </a:r>
          </a:p>
          <a:p>
            <a:r>
              <a:rPr lang="en-US" sz="2400" dirty="0">
                <a:solidFill>
                  <a:schemeClr val="bg2">
                    <a:lumMod val="75000"/>
                  </a:schemeClr>
                </a:solidFill>
              </a:rPr>
              <a:t>Complete application online</a:t>
            </a:r>
          </a:p>
        </p:txBody>
      </p:sp>
      <p:grpSp>
        <p:nvGrpSpPr>
          <p:cNvPr id="20" name="Group 19">
            <a:extLst>
              <a:ext uri="{FF2B5EF4-FFF2-40B4-BE49-F238E27FC236}">
                <a16:creationId xmlns:a16="http://schemas.microsoft.com/office/drawing/2014/main" id="{669C5CDD-5A53-1A03-6CC1-72839B5CD4E1}"/>
              </a:ext>
            </a:extLst>
          </p:cNvPr>
          <p:cNvGrpSpPr/>
          <p:nvPr/>
        </p:nvGrpSpPr>
        <p:grpSpPr>
          <a:xfrm>
            <a:off x="139166" y="2155326"/>
            <a:ext cx="1052026" cy="1044596"/>
            <a:chOff x="5027179" y="800862"/>
            <a:chExt cx="1104901" cy="1104900"/>
          </a:xfrm>
        </p:grpSpPr>
        <p:sp>
          <p:nvSpPr>
            <p:cNvPr id="21" name="Oval 20">
              <a:extLst>
                <a:ext uri="{FF2B5EF4-FFF2-40B4-BE49-F238E27FC236}">
                  <a16:creationId xmlns:a16="http://schemas.microsoft.com/office/drawing/2014/main" id="{41C22CD7-07FB-851C-07BF-AA96A802D127}"/>
                </a:ext>
              </a:extLst>
            </p:cNvPr>
            <p:cNvSpPr/>
            <p:nvPr/>
          </p:nvSpPr>
          <p:spPr>
            <a:xfrm>
              <a:off x="5027179" y="800862"/>
              <a:ext cx="1104901"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B130DA-96A1-903D-1276-804487D4C0A7}"/>
                </a:ext>
              </a:extLst>
            </p:cNvPr>
            <p:cNvSpPr txBox="1"/>
            <p:nvPr/>
          </p:nvSpPr>
          <p:spPr>
            <a:xfrm>
              <a:off x="5059679" y="855151"/>
              <a:ext cx="1045404"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2</a:t>
              </a:r>
            </a:p>
          </p:txBody>
        </p:sp>
      </p:grpSp>
      <p:grpSp>
        <p:nvGrpSpPr>
          <p:cNvPr id="24" name="Group 23">
            <a:extLst>
              <a:ext uri="{FF2B5EF4-FFF2-40B4-BE49-F238E27FC236}">
                <a16:creationId xmlns:a16="http://schemas.microsoft.com/office/drawing/2014/main" id="{825FEC02-25F8-94B7-96D7-CC2148776AC1}"/>
              </a:ext>
            </a:extLst>
          </p:cNvPr>
          <p:cNvGrpSpPr/>
          <p:nvPr/>
        </p:nvGrpSpPr>
        <p:grpSpPr>
          <a:xfrm>
            <a:off x="139166" y="3411922"/>
            <a:ext cx="1052182" cy="1044596"/>
            <a:chOff x="7538407" y="800862"/>
            <a:chExt cx="1105065" cy="1104900"/>
          </a:xfrm>
        </p:grpSpPr>
        <p:sp>
          <p:nvSpPr>
            <p:cNvPr id="25" name="Oval 24">
              <a:extLst>
                <a:ext uri="{FF2B5EF4-FFF2-40B4-BE49-F238E27FC236}">
                  <a16:creationId xmlns:a16="http://schemas.microsoft.com/office/drawing/2014/main" id="{C8CE0B90-18D1-C7EF-1818-05F4743B3E73}"/>
                </a:ext>
              </a:extLst>
            </p:cNvPr>
            <p:cNvSpPr/>
            <p:nvPr/>
          </p:nvSpPr>
          <p:spPr>
            <a:xfrm>
              <a:off x="7538407" y="800862"/>
              <a:ext cx="1104900"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426E7BB-4E23-2546-88BC-485F4ADB2796}"/>
                </a:ext>
              </a:extLst>
            </p:cNvPr>
            <p:cNvSpPr txBox="1"/>
            <p:nvPr/>
          </p:nvSpPr>
          <p:spPr>
            <a:xfrm>
              <a:off x="7598069" y="856972"/>
              <a:ext cx="1045403"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3</a:t>
              </a:r>
            </a:p>
          </p:txBody>
        </p:sp>
      </p:grpSp>
      <p:sp>
        <p:nvSpPr>
          <p:cNvPr id="27" name="TextBox 26">
            <a:extLst>
              <a:ext uri="{FF2B5EF4-FFF2-40B4-BE49-F238E27FC236}">
                <a16:creationId xmlns:a16="http://schemas.microsoft.com/office/drawing/2014/main" id="{E049947E-B958-8B03-8463-7C7EB51247B9}"/>
              </a:ext>
            </a:extLst>
          </p:cNvPr>
          <p:cNvSpPr txBox="1"/>
          <p:nvPr/>
        </p:nvSpPr>
        <p:spPr>
          <a:xfrm>
            <a:off x="1208440" y="3533021"/>
            <a:ext cx="3627808" cy="830997"/>
          </a:xfrm>
          <a:prstGeom prst="rect">
            <a:avLst/>
          </a:prstGeom>
          <a:noFill/>
        </p:spPr>
        <p:txBody>
          <a:bodyPr wrap="square" rtlCol="0">
            <a:spAutoFit/>
          </a:bodyPr>
          <a:lstStyle/>
          <a:p>
            <a:r>
              <a:rPr lang="en-US" sz="2400" dirty="0">
                <a:solidFill>
                  <a:schemeClr val="bg2">
                    <a:lumMod val="75000"/>
                  </a:schemeClr>
                </a:solidFill>
              </a:rPr>
              <a:t>Identify Investment and complete documentation</a:t>
            </a:r>
          </a:p>
        </p:txBody>
      </p:sp>
      <p:grpSp>
        <p:nvGrpSpPr>
          <p:cNvPr id="28" name="Group 27">
            <a:extLst>
              <a:ext uri="{FF2B5EF4-FFF2-40B4-BE49-F238E27FC236}">
                <a16:creationId xmlns:a16="http://schemas.microsoft.com/office/drawing/2014/main" id="{FDC55832-EFFA-6A7C-95D0-D4FE47BED6C5}"/>
              </a:ext>
            </a:extLst>
          </p:cNvPr>
          <p:cNvGrpSpPr/>
          <p:nvPr/>
        </p:nvGrpSpPr>
        <p:grpSpPr>
          <a:xfrm>
            <a:off x="139165" y="4691597"/>
            <a:ext cx="1052025" cy="1044596"/>
            <a:chOff x="2408664" y="463339"/>
            <a:chExt cx="1104900" cy="1104900"/>
          </a:xfrm>
        </p:grpSpPr>
        <p:sp>
          <p:nvSpPr>
            <p:cNvPr id="29" name="Oval 28">
              <a:extLst>
                <a:ext uri="{FF2B5EF4-FFF2-40B4-BE49-F238E27FC236}">
                  <a16:creationId xmlns:a16="http://schemas.microsoft.com/office/drawing/2014/main" id="{EEBBC683-1975-D503-D7BA-EE3EB129BE69}"/>
                </a:ext>
              </a:extLst>
            </p:cNvPr>
            <p:cNvSpPr/>
            <p:nvPr/>
          </p:nvSpPr>
          <p:spPr>
            <a:xfrm>
              <a:off x="2408664" y="463339"/>
              <a:ext cx="1104900" cy="1104900"/>
            </a:xfrm>
            <a:prstGeom prst="ellipse">
              <a:avLst/>
            </a:prstGeom>
            <a:solidFill>
              <a:srgbClr val="1F5963"/>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A0C92A6-0C6C-B630-8097-530AC6050C70}"/>
                </a:ext>
              </a:extLst>
            </p:cNvPr>
            <p:cNvSpPr txBox="1"/>
            <p:nvPr/>
          </p:nvSpPr>
          <p:spPr>
            <a:xfrm>
              <a:off x="2447783" y="501161"/>
              <a:ext cx="1045403" cy="1029256"/>
            </a:xfrm>
            <a:prstGeom prst="rect">
              <a:avLst/>
            </a:prstGeom>
            <a:noFill/>
            <a:scene3d>
              <a:camera prst="orthographicFront"/>
              <a:lightRig rig="threePt" dir="t"/>
            </a:scene3d>
            <a:sp3d>
              <a:bevelT/>
            </a:sp3d>
          </p:spPr>
          <p:txBody>
            <a:bodyPr wrap="square" rtlCol="0">
              <a:spAutoFit/>
            </a:bodyPr>
            <a:lstStyle/>
            <a:p>
              <a:pPr algn="ctr">
                <a:lnSpc>
                  <a:spcPts val="4000"/>
                </a:lnSpc>
              </a:pPr>
              <a:r>
                <a:rPr lang="en-US" sz="2400" b="1" dirty="0">
                  <a:solidFill>
                    <a:schemeClr val="bg1"/>
                  </a:solidFill>
                </a:rPr>
                <a:t>STEP</a:t>
              </a:r>
            </a:p>
            <a:p>
              <a:pPr algn="ctr">
                <a:lnSpc>
                  <a:spcPts val="3000"/>
                </a:lnSpc>
              </a:pPr>
              <a:r>
                <a:rPr lang="en-US" sz="4000" b="1" dirty="0">
                  <a:solidFill>
                    <a:schemeClr val="bg1"/>
                  </a:solidFill>
                </a:rPr>
                <a:t>4</a:t>
              </a:r>
            </a:p>
          </p:txBody>
        </p:sp>
      </p:grpSp>
      <p:sp>
        <p:nvSpPr>
          <p:cNvPr id="31" name="TextBox 30">
            <a:extLst>
              <a:ext uri="{FF2B5EF4-FFF2-40B4-BE49-F238E27FC236}">
                <a16:creationId xmlns:a16="http://schemas.microsoft.com/office/drawing/2014/main" id="{52095192-F6A4-36A6-9D73-62DC7506E840}"/>
              </a:ext>
            </a:extLst>
          </p:cNvPr>
          <p:cNvSpPr txBox="1"/>
          <p:nvPr/>
        </p:nvSpPr>
        <p:spPr>
          <a:xfrm>
            <a:off x="1208440" y="4752978"/>
            <a:ext cx="3567464" cy="830997"/>
          </a:xfrm>
          <a:prstGeom prst="rect">
            <a:avLst/>
          </a:prstGeom>
          <a:noFill/>
        </p:spPr>
        <p:txBody>
          <a:bodyPr wrap="square" rtlCol="0">
            <a:spAutoFit/>
          </a:bodyPr>
          <a:lstStyle/>
          <a:p>
            <a:r>
              <a:rPr lang="en-US" sz="2400" dirty="0"/>
              <a:t>Receive investment income tax-free or tax-sheltered</a:t>
            </a:r>
          </a:p>
        </p:txBody>
      </p:sp>
      <p:pic>
        <p:nvPicPr>
          <p:cNvPr id="32" name="Picture 31" descr="Logo&#10;&#10;Description automatically generated with medium confidence">
            <a:extLst>
              <a:ext uri="{FF2B5EF4-FFF2-40B4-BE49-F238E27FC236}">
                <a16:creationId xmlns:a16="http://schemas.microsoft.com/office/drawing/2014/main" id="{5194E317-02BA-9F37-85D7-6366BBD80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sp>
        <p:nvSpPr>
          <p:cNvPr id="2" name="TextBox 1">
            <a:extLst>
              <a:ext uri="{FF2B5EF4-FFF2-40B4-BE49-F238E27FC236}">
                <a16:creationId xmlns:a16="http://schemas.microsoft.com/office/drawing/2014/main" id="{EAD8F5FA-40B0-A1A4-94BC-DC409C6976A1}"/>
              </a:ext>
            </a:extLst>
          </p:cNvPr>
          <p:cNvSpPr txBox="1"/>
          <p:nvPr/>
        </p:nvSpPr>
        <p:spPr>
          <a:xfrm>
            <a:off x="1165487" y="2427372"/>
            <a:ext cx="3670761" cy="461665"/>
          </a:xfrm>
          <a:prstGeom prst="rect">
            <a:avLst/>
          </a:prstGeom>
          <a:noFill/>
        </p:spPr>
        <p:txBody>
          <a:bodyPr wrap="square" rtlCol="0">
            <a:spAutoFit/>
          </a:bodyPr>
          <a:lstStyle/>
          <a:p>
            <a:r>
              <a:rPr lang="en-US" sz="2400" dirty="0">
                <a:solidFill>
                  <a:schemeClr val="bg2">
                    <a:lumMod val="75000"/>
                  </a:schemeClr>
                </a:solidFill>
              </a:rPr>
              <a:t>Fund your account</a:t>
            </a:r>
          </a:p>
        </p:txBody>
      </p:sp>
      <p:sp>
        <p:nvSpPr>
          <p:cNvPr id="3" name="Oval 2">
            <a:extLst>
              <a:ext uri="{FF2B5EF4-FFF2-40B4-BE49-F238E27FC236}">
                <a16:creationId xmlns:a16="http://schemas.microsoft.com/office/drawing/2014/main" id="{23B5A4E6-05C2-33ED-6E9D-8851275CCFB0}"/>
              </a:ext>
            </a:extLst>
          </p:cNvPr>
          <p:cNvSpPr/>
          <p:nvPr/>
        </p:nvSpPr>
        <p:spPr>
          <a:xfrm>
            <a:off x="4993837" y="562717"/>
            <a:ext cx="5901519" cy="5804506"/>
          </a:xfrm>
          <a:prstGeom prst="ellipse">
            <a:avLst/>
          </a:prstGeom>
          <a:blipFill dpi="0" rotWithShape="1">
            <a:blip r:embed="rId6">
              <a:extLst>
                <a:ext uri="{28A0092B-C50C-407E-A947-70E740481C1C}">
                  <a14:useLocalDpi xmlns:a14="http://schemas.microsoft.com/office/drawing/2010/main" val="0"/>
                </a:ext>
              </a:extLst>
            </a:blip>
            <a:srcRect/>
            <a:stretch>
              <a:fillRect r="-574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247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lumn&#10;&#10;Description automatically generated">
            <a:extLst>
              <a:ext uri="{FF2B5EF4-FFF2-40B4-BE49-F238E27FC236}">
                <a16:creationId xmlns:a16="http://schemas.microsoft.com/office/drawing/2014/main" id="{AF2138CB-83D8-17B7-D621-2E1A6C345EE6}"/>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colorTemperature colorTemp="4500"/>
                    </a14:imgEffect>
                  </a14:imgLayer>
                </a14:imgProps>
              </a:ext>
              <a:ext uri="{28A0092B-C50C-407E-A947-70E740481C1C}">
                <a14:useLocalDpi xmlns:a14="http://schemas.microsoft.com/office/drawing/2010/main" val="0"/>
              </a:ext>
            </a:extLst>
          </a:blip>
          <a:srcRect l="18127" t="15443" r="19895" b="196"/>
          <a:stretch/>
        </p:blipFill>
        <p:spPr>
          <a:xfrm>
            <a:off x="4635705" y="0"/>
            <a:ext cx="7556295" cy="6858000"/>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3864864" y="0"/>
            <a:ext cx="6547214" cy="685800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F9AE89C7-EB1D-C271-471C-B5B3F018FF66}"/>
              </a:ext>
            </a:extLst>
          </p:cNvPr>
          <p:cNvSpPr>
            <a:spLocks noGrp="1"/>
          </p:cNvSpPr>
          <p:nvPr>
            <p:ph idx="1"/>
          </p:nvPr>
        </p:nvSpPr>
        <p:spPr>
          <a:xfrm>
            <a:off x="808126" y="787328"/>
            <a:ext cx="2877016" cy="3777403"/>
          </a:xfrm>
        </p:spPr>
        <p:txBody>
          <a:bodyPr>
            <a:normAutofit/>
          </a:bodyPr>
          <a:lstStyle/>
          <a:p>
            <a:pPr marL="0" marR="0" lvl="0" indent="0">
              <a:lnSpc>
                <a:spcPct val="107000"/>
              </a:lnSpc>
              <a:spcBef>
                <a:spcPts val="0"/>
              </a:spcBef>
              <a:spcAft>
                <a:spcPts val="0"/>
              </a:spcAft>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Loan pays off – IRA receives funds</a:t>
            </a:r>
            <a:endParaRPr lang="en-US" sz="3200" dirty="0"/>
          </a:p>
        </p:txBody>
      </p:sp>
      <p:cxnSp>
        <p:nvCxnSpPr>
          <p:cNvPr id="13" name="Straight Connector 12">
            <a:extLst>
              <a:ext uri="{FF2B5EF4-FFF2-40B4-BE49-F238E27FC236}">
                <a16:creationId xmlns:a16="http://schemas.microsoft.com/office/drawing/2014/main" id="{128C34B2-4F0B-1D24-18C0-62E5B378584D}"/>
              </a:ext>
            </a:extLst>
          </p:cNvPr>
          <p:cNvCxnSpPr>
            <a:cxnSpLocks/>
          </p:cNvCxnSpPr>
          <p:nvPr/>
        </p:nvCxnSpPr>
        <p:spPr>
          <a:xfrm>
            <a:off x="925026" y="2676029"/>
            <a:ext cx="1709791" cy="0"/>
          </a:xfrm>
          <a:prstGeom prst="line">
            <a:avLst/>
          </a:prstGeom>
          <a:ln w="38100">
            <a:solidFill>
              <a:srgbClr val="1F5963"/>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A165EDF-9266-8DB3-E93C-4B58B5C14E65}"/>
              </a:ext>
            </a:extLst>
          </p:cNvPr>
          <p:cNvSpPr/>
          <p:nvPr/>
        </p:nvSpPr>
        <p:spPr>
          <a:xfrm>
            <a:off x="3864864" y="526747"/>
            <a:ext cx="5901519" cy="580450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0">
            <a:extLst>
              <a:ext uri="{FF2B5EF4-FFF2-40B4-BE49-F238E27FC236}">
                <a16:creationId xmlns:a16="http://schemas.microsoft.com/office/drawing/2014/main" id="{DF84F9AC-F6FE-A003-3573-23A58F843839}"/>
              </a:ext>
            </a:extLst>
          </p:cNvPr>
          <p:cNvSpPr txBox="1">
            <a:spLocks/>
          </p:cNvSpPr>
          <p:nvPr/>
        </p:nvSpPr>
        <p:spPr>
          <a:xfrm>
            <a:off x="826156" y="2867659"/>
            <a:ext cx="2877016" cy="37774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Font typeface="Arial" panose="020B0604020202020204" pitchFamily="34" charset="0"/>
              <a:buNone/>
            </a:pPr>
            <a:r>
              <a:rPr lang="en-US" sz="3200" dirty="0">
                <a:latin typeface="Calibri" panose="020F0502020204030204" pitchFamily="34" charset="0"/>
                <a:ea typeface="Calibri" panose="020F0502020204030204" pitchFamily="34" charset="0"/>
                <a:cs typeface="Times New Roman" panose="02020603050405020304" pitchFamily="18" charset="0"/>
              </a:rPr>
              <a:t>You can reinvest with Ignite or diversify into other alternatives – </a:t>
            </a:r>
            <a:endParaRPr lang="en-US" sz="3200" dirty="0"/>
          </a:p>
        </p:txBody>
      </p:sp>
      <p:pic>
        <p:nvPicPr>
          <p:cNvPr id="9" name="Picture 8" descr="Logo&#10;&#10;Description automatically generated with medium confidence">
            <a:extLst>
              <a:ext uri="{FF2B5EF4-FFF2-40B4-BE49-F238E27FC236}">
                <a16:creationId xmlns:a16="http://schemas.microsoft.com/office/drawing/2014/main" id="{EDB7D6EF-6520-37DC-3605-2564DD95A7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sp>
        <p:nvSpPr>
          <p:cNvPr id="10" name="TextBox 9">
            <a:extLst>
              <a:ext uri="{FF2B5EF4-FFF2-40B4-BE49-F238E27FC236}">
                <a16:creationId xmlns:a16="http://schemas.microsoft.com/office/drawing/2014/main" id="{D419688F-5954-9A68-C609-0F5B7E6F1BF1}"/>
              </a:ext>
            </a:extLst>
          </p:cNvPr>
          <p:cNvSpPr txBox="1"/>
          <p:nvPr/>
        </p:nvSpPr>
        <p:spPr>
          <a:xfrm>
            <a:off x="808126" y="5481129"/>
            <a:ext cx="3823244" cy="707886"/>
          </a:xfrm>
          <a:prstGeom prst="rect">
            <a:avLst/>
          </a:prstGeom>
          <a:noFill/>
        </p:spPr>
        <p:txBody>
          <a:bodyPr wrap="square" rtlCol="0">
            <a:spAutoFit/>
          </a:bodyPr>
          <a:lstStyle/>
          <a:p>
            <a:r>
              <a:rPr lang="en-US" sz="4000" b="1" dirty="0">
                <a:solidFill>
                  <a:srgbClr val="1F5963"/>
                </a:solidFill>
                <a:latin typeface="Calibri" panose="020F0502020204030204" pitchFamily="34" charset="0"/>
                <a:ea typeface="Calibri" panose="020F0502020204030204" pitchFamily="34" charset="0"/>
                <a:cs typeface="Times New Roman" panose="02020603050405020304" pitchFamily="18" charset="0"/>
              </a:rPr>
              <a:t>you’re in control!</a:t>
            </a:r>
            <a:endParaRPr lang="en-US" sz="4000" b="1" dirty="0">
              <a:solidFill>
                <a:srgbClr val="1F5963"/>
              </a:solidFill>
            </a:endParaRPr>
          </a:p>
        </p:txBody>
      </p:sp>
    </p:spTree>
    <p:extLst>
      <p:ext uri="{BB962C8B-B14F-4D97-AF65-F5344CB8AC3E}">
        <p14:creationId xmlns:p14="http://schemas.microsoft.com/office/powerpoint/2010/main" val="3996647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lumn&#10;&#10;Description automatically generated">
            <a:extLst>
              <a:ext uri="{FF2B5EF4-FFF2-40B4-BE49-F238E27FC236}">
                <a16:creationId xmlns:a16="http://schemas.microsoft.com/office/drawing/2014/main" id="{EA6E98BF-006A-22B8-5689-25D3CDC33FBB}"/>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18127" t="15443" r="19895" b="196"/>
          <a:stretch/>
        </p:blipFill>
        <p:spPr>
          <a:xfrm>
            <a:off x="4635705" y="0"/>
            <a:ext cx="7556295" cy="6858000"/>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3864864" y="0"/>
            <a:ext cx="6547214" cy="685800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BCBF39-41B4-19BE-3BAE-79A325BB2030}"/>
              </a:ext>
            </a:extLst>
          </p:cNvPr>
          <p:cNvSpPr>
            <a:spLocks noGrp="1"/>
          </p:cNvSpPr>
          <p:nvPr>
            <p:ph type="title"/>
          </p:nvPr>
        </p:nvSpPr>
        <p:spPr/>
        <p:txBody>
          <a:bodyPr/>
          <a:lstStyle/>
          <a:p>
            <a:r>
              <a:rPr lang="en-US" dirty="0"/>
              <a:t>FEES</a:t>
            </a:r>
          </a:p>
        </p:txBody>
      </p:sp>
      <p:cxnSp>
        <p:nvCxnSpPr>
          <p:cNvPr id="13" name="Straight Connector 12">
            <a:extLst>
              <a:ext uri="{FF2B5EF4-FFF2-40B4-BE49-F238E27FC236}">
                <a16:creationId xmlns:a16="http://schemas.microsoft.com/office/drawing/2014/main" id="{128C34B2-4F0B-1D24-18C0-62E5B378584D}"/>
              </a:ext>
            </a:extLst>
          </p:cNvPr>
          <p:cNvCxnSpPr>
            <a:cxnSpLocks/>
          </p:cNvCxnSpPr>
          <p:nvPr/>
        </p:nvCxnSpPr>
        <p:spPr>
          <a:xfrm>
            <a:off x="838200" y="1389888"/>
            <a:ext cx="1709791" cy="0"/>
          </a:xfrm>
          <a:prstGeom prst="line">
            <a:avLst/>
          </a:prstGeom>
          <a:ln w="25400">
            <a:solidFill>
              <a:srgbClr val="1F5963"/>
            </a:solidFill>
          </a:ln>
        </p:spPr>
        <p:style>
          <a:lnRef idx="1">
            <a:schemeClr val="accent1"/>
          </a:lnRef>
          <a:fillRef idx="0">
            <a:schemeClr val="accent1"/>
          </a:fillRef>
          <a:effectRef idx="0">
            <a:schemeClr val="accent1"/>
          </a:effectRef>
          <a:fontRef idx="minor">
            <a:schemeClr val="tx1"/>
          </a:fontRef>
        </p:style>
      </p:cxnSp>
      <p:pic>
        <p:nvPicPr>
          <p:cNvPr id="4" name="Picture 3" descr="Table&#10;&#10;Description automatically generated with low confidence">
            <a:extLst>
              <a:ext uri="{FF2B5EF4-FFF2-40B4-BE49-F238E27FC236}">
                <a16:creationId xmlns:a16="http://schemas.microsoft.com/office/drawing/2014/main" id="{1B02712E-6BB4-D080-E21A-30D0271DD3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091" y="1494041"/>
            <a:ext cx="4665623" cy="3386184"/>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0281F550-8AE0-63C1-4835-6360D8F1B09C}"/>
              </a:ext>
            </a:extLst>
          </p:cNvPr>
          <p:cNvPicPr>
            <a:picLocks noChangeAspect="1"/>
          </p:cNvPicPr>
          <p:nvPr/>
        </p:nvPicPr>
        <p:blipFill rotWithShape="1">
          <a:blip r:embed="rId6">
            <a:extLst>
              <a:ext uri="{28A0092B-C50C-407E-A947-70E740481C1C}">
                <a14:useLocalDpi xmlns:a14="http://schemas.microsoft.com/office/drawing/2010/main" val="0"/>
              </a:ext>
            </a:extLst>
          </a:blip>
          <a:srcRect b="83047"/>
          <a:stretch/>
        </p:blipFill>
        <p:spPr>
          <a:xfrm>
            <a:off x="5190714" y="1494041"/>
            <a:ext cx="4586554" cy="760061"/>
          </a:xfrm>
          <a:prstGeom prst="rect">
            <a:avLst/>
          </a:prstGeom>
        </p:spPr>
      </p:pic>
      <p:pic>
        <p:nvPicPr>
          <p:cNvPr id="14" name="Picture 13" descr="Graphical user interface, text, application, email&#10;&#10;Description automatically generated">
            <a:extLst>
              <a:ext uri="{FF2B5EF4-FFF2-40B4-BE49-F238E27FC236}">
                <a16:creationId xmlns:a16="http://schemas.microsoft.com/office/drawing/2014/main" id="{78B10C9D-4F0A-86BF-6591-75213D5C365B}"/>
              </a:ext>
            </a:extLst>
          </p:cNvPr>
          <p:cNvPicPr>
            <a:picLocks noChangeAspect="1"/>
          </p:cNvPicPr>
          <p:nvPr/>
        </p:nvPicPr>
        <p:blipFill rotWithShape="1">
          <a:blip r:embed="rId6">
            <a:extLst>
              <a:ext uri="{28A0092B-C50C-407E-A947-70E740481C1C}">
                <a14:useLocalDpi xmlns:a14="http://schemas.microsoft.com/office/drawing/2010/main" val="0"/>
              </a:ext>
            </a:extLst>
          </a:blip>
          <a:srcRect t="68617"/>
          <a:stretch/>
        </p:blipFill>
        <p:spPr>
          <a:xfrm>
            <a:off x="5190714" y="2254102"/>
            <a:ext cx="4586554" cy="1407032"/>
          </a:xfrm>
          <a:prstGeom prst="rect">
            <a:avLst/>
          </a:prstGeom>
        </p:spPr>
      </p:pic>
      <p:sp>
        <p:nvSpPr>
          <p:cNvPr id="16" name="Content Placeholder 10">
            <a:extLst>
              <a:ext uri="{FF2B5EF4-FFF2-40B4-BE49-F238E27FC236}">
                <a16:creationId xmlns:a16="http://schemas.microsoft.com/office/drawing/2014/main" id="{E588103D-0DCB-CBC2-CCE2-84CB5900C321}"/>
              </a:ext>
            </a:extLst>
          </p:cNvPr>
          <p:cNvSpPr>
            <a:spLocks noGrp="1"/>
          </p:cNvSpPr>
          <p:nvPr>
            <p:ph idx="1"/>
          </p:nvPr>
        </p:nvSpPr>
        <p:spPr>
          <a:xfrm>
            <a:off x="612557" y="4984377"/>
            <a:ext cx="8520809" cy="710960"/>
          </a:xfrm>
        </p:spPr>
        <p:txBody>
          <a:bodyPr>
            <a:normAutofit fontScale="77500" lnSpcReduction="20000"/>
          </a:bodyPr>
          <a:lstStyle/>
          <a:p>
            <a:pPr marL="0" marR="0" lvl="0" indent="0">
              <a:lnSpc>
                <a:spcPct val="107000"/>
              </a:lnSpc>
              <a:spcBef>
                <a:spcPts val="0"/>
              </a:spcBef>
              <a:spcAft>
                <a:spcPts val="0"/>
              </a:spcAft>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View the complete Fee Schedule on the Preferred Trust website.</a:t>
            </a:r>
            <a:endParaRPr lang="en-US" sz="3200" dirty="0"/>
          </a:p>
        </p:txBody>
      </p:sp>
      <p:sp>
        <p:nvSpPr>
          <p:cNvPr id="8" name="Rectangle 7">
            <a:extLst>
              <a:ext uri="{FF2B5EF4-FFF2-40B4-BE49-F238E27FC236}">
                <a16:creationId xmlns:a16="http://schemas.microsoft.com/office/drawing/2014/main" id="{8D334F30-0AC8-EE55-DD2B-7711585F0B86}"/>
              </a:ext>
            </a:extLst>
          </p:cNvPr>
          <p:cNvSpPr/>
          <p:nvPr/>
        </p:nvSpPr>
        <p:spPr>
          <a:xfrm>
            <a:off x="5274191" y="3691615"/>
            <a:ext cx="4399280" cy="45366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F0EEB7-14B2-06AB-EC56-C595A8F50290}"/>
              </a:ext>
            </a:extLst>
          </p:cNvPr>
          <p:cNvSpPr txBox="1"/>
          <p:nvPr/>
        </p:nvSpPr>
        <p:spPr>
          <a:xfrm>
            <a:off x="5342535" y="3765286"/>
            <a:ext cx="4399280" cy="276999"/>
          </a:xfrm>
          <a:prstGeom prst="rect">
            <a:avLst/>
          </a:prstGeom>
          <a:noFill/>
        </p:spPr>
        <p:txBody>
          <a:bodyPr wrap="square" rtlCol="0">
            <a:spAutoFit/>
          </a:bodyPr>
          <a:lstStyle/>
          <a:p>
            <a:r>
              <a:rPr lang="en-US" sz="1200" b="1" dirty="0">
                <a:solidFill>
                  <a:srgbClr val="017491"/>
                </a:solidFill>
              </a:rPr>
              <a:t>MININUM BALANCE REQUIREMENTS                            $500</a:t>
            </a:r>
          </a:p>
        </p:txBody>
      </p:sp>
      <p:pic>
        <p:nvPicPr>
          <p:cNvPr id="7" name="Picture 6" descr="Logo&#10;&#10;Description automatically generated with medium confidence">
            <a:extLst>
              <a:ext uri="{FF2B5EF4-FFF2-40B4-BE49-F238E27FC236}">
                <a16:creationId xmlns:a16="http://schemas.microsoft.com/office/drawing/2014/main" id="{5C10403E-C21A-D929-9E19-6906D0AA7D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spTree>
    <p:extLst>
      <p:ext uri="{BB962C8B-B14F-4D97-AF65-F5344CB8AC3E}">
        <p14:creationId xmlns:p14="http://schemas.microsoft.com/office/powerpoint/2010/main" val="3589078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lumn&#10;&#10;Description automatically generated">
            <a:extLst>
              <a:ext uri="{FF2B5EF4-FFF2-40B4-BE49-F238E27FC236}">
                <a16:creationId xmlns:a16="http://schemas.microsoft.com/office/drawing/2014/main" id="{EA6E98BF-006A-22B8-5689-25D3CDC33FBB}"/>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colorTemperature colorTemp="4500"/>
                    </a14:imgEffect>
                  </a14:imgLayer>
                </a14:imgProps>
              </a:ext>
              <a:ext uri="{28A0092B-C50C-407E-A947-70E740481C1C}">
                <a14:useLocalDpi xmlns:a14="http://schemas.microsoft.com/office/drawing/2010/main" val="0"/>
              </a:ext>
            </a:extLst>
          </a:blip>
          <a:srcRect l="18127" t="15443" r="19895" b="196"/>
          <a:stretch/>
        </p:blipFill>
        <p:spPr>
          <a:xfrm>
            <a:off x="4635705" y="0"/>
            <a:ext cx="7556295" cy="6858000"/>
          </a:xfrm>
          <a:prstGeom prst="rect">
            <a:avLst/>
          </a:prstGeom>
        </p:spPr>
      </p:pic>
      <p:sp>
        <p:nvSpPr>
          <p:cNvPr id="5" name="Flowchart: Delay 4">
            <a:extLst>
              <a:ext uri="{FF2B5EF4-FFF2-40B4-BE49-F238E27FC236}">
                <a16:creationId xmlns:a16="http://schemas.microsoft.com/office/drawing/2014/main" id="{8F8E466F-EBEB-FBBE-2DB0-3B7BBDE8FBE8}"/>
              </a:ext>
            </a:extLst>
          </p:cNvPr>
          <p:cNvSpPr/>
          <p:nvPr/>
        </p:nvSpPr>
        <p:spPr>
          <a:xfrm>
            <a:off x="3864864" y="0"/>
            <a:ext cx="6547214" cy="6858000"/>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BCBF39-41B4-19BE-3BAE-79A325BB2030}"/>
              </a:ext>
            </a:extLst>
          </p:cNvPr>
          <p:cNvSpPr>
            <a:spLocks noGrp="1"/>
          </p:cNvSpPr>
          <p:nvPr>
            <p:ph type="title"/>
          </p:nvPr>
        </p:nvSpPr>
        <p:spPr/>
        <p:txBody>
          <a:bodyPr/>
          <a:lstStyle/>
          <a:p>
            <a:r>
              <a:rPr lang="en-US" dirty="0"/>
              <a:t>WHAT DO FEES INCLUDE?</a:t>
            </a:r>
          </a:p>
        </p:txBody>
      </p:sp>
      <p:cxnSp>
        <p:nvCxnSpPr>
          <p:cNvPr id="13" name="Straight Connector 12">
            <a:extLst>
              <a:ext uri="{FF2B5EF4-FFF2-40B4-BE49-F238E27FC236}">
                <a16:creationId xmlns:a16="http://schemas.microsoft.com/office/drawing/2014/main" id="{128C34B2-4F0B-1D24-18C0-62E5B378584D}"/>
              </a:ext>
            </a:extLst>
          </p:cNvPr>
          <p:cNvCxnSpPr>
            <a:cxnSpLocks/>
          </p:cNvCxnSpPr>
          <p:nvPr/>
        </p:nvCxnSpPr>
        <p:spPr>
          <a:xfrm>
            <a:off x="838200" y="1389888"/>
            <a:ext cx="1709791" cy="0"/>
          </a:xfrm>
          <a:prstGeom prst="line">
            <a:avLst/>
          </a:prstGeom>
          <a:ln w="25400">
            <a:solidFill>
              <a:srgbClr val="1F5963"/>
            </a:solidFill>
          </a:ln>
        </p:spPr>
        <p:style>
          <a:lnRef idx="1">
            <a:schemeClr val="accent1"/>
          </a:lnRef>
          <a:fillRef idx="0">
            <a:schemeClr val="accent1"/>
          </a:fillRef>
          <a:effectRef idx="0">
            <a:schemeClr val="accent1"/>
          </a:effectRef>
          <a:fontRef idx="minor">
            <a:schemeClr val="tx1"/>
          </a:fontRef>
        </p:style>
      </p:cxnSp>
      <p:sp>
        <p:nvSpPr>
          <p:cNvPr id="16" name="Content Placeholder 10">
            <a:extLst>
              <a:ext uri="{FF2B5EF4-FFF2-40B4-BE49-F238E27FC236}">
                <a16:creationId xmlns:a16="http://schemas.microsoft.com/office/drawing/2014/main" id="{E588103D-0DCB-CBC2-CCE2-84CB5900C321}"/>
              </a:ext>
            </a:extLst>
          </p:cNvPr>
          <p:cNvSpPr>
            <a:spLocks noGrp="1"/>
          </p:cNvSpPr>
          <p:nvPr>
            <p:ph idx="1"/>
          </p:nvPr>
        </p:nvSpPr>
        <p:spPr>
          <a:xfrm>
            <a:off x="838200" y="1694816"/>
            <a:ext cx="8520809" cy="4434283"/>
          </a:xfrm>
        </p:spPr>
        <p:txBody>
          <a:bodyPr>
            <a:normAutofit fontScale="92500" lnSpcReduction="10000"/>
          </a:bodyPr>
          <a:lstStyle/>
          <a:p>
            <a:pPr marL="0" indent="0">
              <a:buNone/>
            </a:pPr>
            <a:r>
              <a:rPr lang="en-US" sz="2400" b="1" dirty="0"/>
              <a:t>ADMINISTRATION FEE</a:t>
            </a:r>
          </a:p>
          <a:p>
            <a:pPr marL="0" indent="0">
              <a:buNone/>
            </a:pPr>
            <a:r>
              <a:rPr lang="en-US" sz="2400" dirty="0"/>
              <a:t>Annual tax documents and IRS reporting</a:t>
            </a:r>
            <a:br>
              <a:rPr lang="en-US" sz="2400" dirty="0"/>
            </a:br>
            <a:r>
              <a:rPr lang="en-US" sz="2400" dirty="0"/>
              <a:t>Ongoing review of PM under custody at depositories</a:t>
            </a:r>
            <a:br>
              <a:rPr lang="en-US" sz="2400" dirty="0"/>
            </a:br>
            <a:r>
              <a:rPr lang="en-US" sz="2400" dirty="0"/>
              <a:t>Processing of contributions and distributions</a:t>
            </a:r>
            <a:br>
              <a:rPr lang="en-US" sz="2400" dirty="0"/>
            </a:br>
            <a:r>
              <a:rPr lang="en-US" sz="2400" dirty="0"/>
              <a:t>Online account portal</a:t>
            </a:r>
            <a:br>
              <a:rPr lang="en-US" sz="2400" dirty="0"/>
            </a:br>
            <a:r>
              <a:rPr lang="en-US" sz="2400" dirty="0"/>
              <a:t>Annual processing of depository fee</a:t>
            </a:r>
            <a:br>
              <a:rPr lang="en-US" sz="2400" dirty="0"/>
            </a:br>
            <a:r>
              <a:rPr lang="en-US" sz="2400" dirty="0"/>
              <a:t>Annual statement packages / Monthly statement packages</a:t>
            </a:r>
            <a:br>
              <a:rPr lang="en-US" sz="2400" dirty="0"/>
            </a:br>
            <a:r>
              <a:rPr lang="en-US" sz="2400" dirty="0"/>
              <a:t>Phone and email support</a:t>
            </a:r>
            <a:br>
              <a:rPr lang="en-US" sz="2400" dirty="0"/>
            </a:br>
            <a:r>
              <a:rPr lang="en-US" sz="2400" dirty="0"/>
              <a:t>Continuing education</a:t>
            </a:r>
            <a:br>
              <a:rPr lang="en-US" sz="2400" dirty="0"/>
            </a:br>
            <a:endParaRPr lang="en-US" sz="2400" dirty="0"/>
          </a:p>
          <a:p>
            <a:pPr marL="0" indent="0">
              <a:buNone/>
            </a:pPr>
            <a:r>
              <a:rPr lang="en-US" sz="2400" b="1" dirty="0"/>
              <a:t>MINIMUM BALANCE</a:t>
            </a:r>
          </a:p>
          <a:p>
            <a:pPr marL="0" indent="0">
              <a:buNone/>
            </a:pPr>
            <a:r>
              <a:rPr lang="en-US" sz="2400"/>
              <a:t>Keeps </a:t>
            </a:r>
            <a:r>
              <a:rPr lang="en-US" sz="2400" dirty="0"/>
              <a:t>your account open and in good standing and is used to pay any account termination fees or transaction fees related to the transfer of your assets.</a:t>
            </a:r>
          </a:p>
        </p:txBody>
      </p:sp>
      <p:pic>
        <p:nvPicPr>
          <p:cNvPr id="4" name="Picture 3" descr="Logo&#10;&#10;Description automatically generated with medium confidence">
            <a:extLst>
              <a:ext uri="{FF2B5EF4-FFF2-40B4-BE49-F238E27FC236}">
                <a16:creationId xmlns:a16="http://schemas.microsoft.com/office/drawing/2014/main" id="{D603A41A-0798-BD4A-E3F0-89EAD82E09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527" y="6202496"/>
            <a:ext cx="1675521" cy="446425"/>
          </a:xfrm>
          <a:prstGeom prst="rect">
            <a:avLst/>
          </a:prstGeom>
        </p:spPr>
      </p:pic>
    </p:spTree>
    <p:extLst>
      <p:ext uri="{BB962C8B-B14F-4D97-AF65-F5344CB8AC3E}">
        <p14:creationId xmlns:p14="http://schemas.microsoft.com/office/powerpoint/2010/main" val="748532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TotalTime>
  <Words>584</Words>
  <Application>Microsoft Office PowerPoint</Application>
  <PresentationFormat>Widescreen</PresentationFormat>
  <Paragraphs>111</Paragraphs>
  <Slides>11</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HOW IT WORKS IN A SD-IRA</vt:lpstr>
      <vt:lpstr>PowerPoint Presentation</vt:lpstr>
      <vt:lpstr>PowerPoint Presentation</vt:lpstr>
      <vt:lpstr>PowerPoint Presentation</vt:lpstr>
      <vt:lpstr>PowerPoint Presentation</vt:lpstr>
      <vt:lpstr>PowerPoint Presentation</vt:lpstr>
      <vt:lpstr>PowerPoint Presentation</vt:lpstr>
      <vt:lpstr>FEES</vt:lpstr>
      <vt:lpstr>WHAT DO FEES INCLUDE?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Jenifer Ostler</dc:creator>
  <cp:lastModifiedBy>Jenifer Ostler</cp:lastModifiedBy>
  <cp:revision>30</cp:revision>
  <cp:lastPrinted>2023-01-24T00:07:14Z</cp:lastPrinted>
  <dcterms:created xsi:type="dcterms:W3CDTF">2023-01-11T17:25:50Z</dcterms:created>
  <dcterms:modified xsi:type="dcterms:W3CDTF">2023-02-06T19:41:20Z</dcterms:modified>
</cp:coreProperties>
</file>