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78" r:id="rId3"/>
    <p:sldId id="271" r:id="rId4"/>
    <p:sldId id="273" r:id="rId5"/>
    <p:sldId id="274" r:id="rId6"/>
    <p:sldId id="272" r:id="rId7"/>
    <p:sldId id="269" r:id="rId8"/>
    <p:sldId id="280" r:id="rId9"/>
    <p:sldId id="263" r:id="rId1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7A0"/>
    <a:srgbClr val="82483A"/>
    <a:srgbClr val="FFFFFF"/>
    <a:srgbClr val="1F5963"/>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3" autoAdjust="0"/>
    <p:restoredTop sz="96139" autoAdjust="0"/>
  </p:normalViewPr>
  <p:slideViewPr>
    <p:cSldViewPr snapToGrid="0">
      <p:cViewPr varScale="1">
        <p:scale>
          <a:sx n="75" d="100"/>
          <a:sy n="75" d="100"/>
        </p:scale>
        <p:origin x="78" y="58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A0ECE97-0AA5-4057-872C-34CC08FBD821}" type="datetimeFigureOut">
              <a:rPr lang="en-US" smtClean="0"/>
              <a:t>2/7/2023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0284FA4-A269-4BC4-97E6-59539E85DDAF}" type="slidenum">
              <a:rPr lang="en-US" smtClean="0"/>
              <a:t>‹#›</a:t>
            </a:fld>
            <a:endParaRPr lang="en-US"/>
          </a:p>
        </p:txBody>
      </p:sp>
    </p:spTree>
    <p:extLst>
      <p:ext uri="{BB962C8B-B14F-4D97-AF65-F5344CB8AC3E}">
        <p14:creationId xmlns:p14="http://schemas.microsoft.com/office/powerpoint/2010/main" val="1338140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Investors can refer to the blog article </a:t>
            </a:r>
            <a:r>
              <a:rPr lang="en-US" b="1" dirty="0"/>
              <a:t>Valuation Methodologies: Evaluating an Asset Our Way </a:t>
            </a:r>
            <a:r>
              <a:rPr lang="en-US" b="0" dirty="0"/>
              <a:t>on our website for more information</a:t>
            </a:r>
          </a:p>
          <a:p>
            <a:pPr defTabSz="931774"/>
            <a:r>
              <a:rPr lang="en-US" dirty="0"/>
              <a:t>https://blog.ignitefunding.com/valuation-methodologies-evaluating-an-asset-our-way</a:t>
            </a:r>
          </a:p>
        </p:txBody>
      </p:sp>
      <p:sp>
        <p:nvSpPr>
          <p:cNvPr id="4" name="Slide Number Placeholder 3"/>
          <p:cNvSpPr>
            <a:spLocks noGrp="1"/>
          </p:cNvSpPr>
          <p:nvPr>
            <p:ph type="sldNum" sz="quarter" idx="5"/>
          </p:nvPr>
        </p:nvSpPr>
        <p:spPr/>
        <p:txBody>
          <a:bodyPr/>
          <a:lstStyle/>
          <a:p>
            <a:fld id="{B0284FA4-A269-4BC4-97E6-59539E85DDAF}" type="slidenum">
              <a:rPr lang="en-US" smtClean="0"/>
              <a:t>5</a:t>
            </a:fld>
            <a:endParaRPr lang="en-US"/>
          </a:p>
        </p:txBody>
      </p:sp>
    </p:spTree>
    <p:extLst>
      <p:ext uri="{BB962C8B-B14F-4D97-AF65-F5344CB8AC3E}">
        <p14:creationId xmlns:p14="http://schemas.microsoft.com/office/powerpoint/2010/main" val="2226545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7862F-E40B-6B46-D32D-90A8DAE8CD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40B391-5D6A-2ECC-F96B-2B4CD8FDEA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AA6E90-B361-D10A-E466-A59C12150504}"/>
              </a:ext>
            </a:extLst>
          </p:cNvPr>
          <p:cNvSpPr>
            <a:spLocks noGrp="1"/>
          </p:cNvSpPr>
          <p:nvPr>
            <p:ph type="dt" sz="half" idx="10"/>
          </p:nvPr>
        </p:nvSpPr>
        <p:spPr/>
        <p:txBody>
          <a:bodyPr/>
          <a:lstStyle/>
          <a:p>
            <a:fld id="{20BE5037-2BA5-4A59-97F9-97C46BC0F160}" type="datetimeFigureOut">
              <a:rPr lang="en-US" smtClean="0"/>
              <a:t>2/7/2023</a:t>
            </a:fld>
            <a:endParaRPr lang="en-US"/>
          </a:p>
        </p:txBody>
      </p:sp>
      <p:sp>
        <p:nvSpPr>
          <p:cNvPr id="5" name="Footer Placeholder 4">
            <a:extLst>
              <a:ext uri="{FF2B5EF4-FFF2-40B4-BE49-F238E27FC236}">
                <a16:creationId xmlns:a16="http://schemas.microsoft.com/office/drawing/2014/main" id="{12C4B2C8-51AE-4431-887F-7E4DEA454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A55BA-4C5D-84ED-65B4-F24C24795D97}"/>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1367198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28E6-4205-4E1D-4616-636F609689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DEDD8C-8286-C358-2ADB-F744D21CD8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C3A63-B59B-8D21-17B4-717A293CEE39}"/>
              </a:ext>
            </a:extLst>
          </p:cNvPr>
          <p:cNvSpPr>
            <a:spLocks noGrp="1"/>
          </p:cNvSpPr>
          <p:nvPr>
            <p:ph type="dt" sz="half" idx="10"/>
          </p:nvPr>
        </p:nvSpPr>
        <p:spPr/>
        <p:txBody>
          <a:bodyPr/>
          <a:lstStyle/>
          <a:p>
            <a:fld id="{20BE5037-2BA5-4A59-97F9-97C46BC0F160}" type="datetimeFigureOut">
              <a:rPr lang="en-US" smtClean="0"/>
              <a:t>2/7/2023</a:t>
            </a:fld>
            <a:endParaRPr lang="en-US"/>
          </a:p>
        </p:txBody>
      </p:sp>
      <p:sp>
        <p:nvSpPr>
          <p:cNvPr id="5" name="Footer Placeholder 4">
            <a:extLst>
              <a:ext uri="{FF2B5EF4-FFF2-40B4-BE49-F238E27FC236}">
                <a16:creationId xmlns:a16="http://schemas.microsoft.com/office/drawing/2014/main" id="{4DA16323-5806-DED7-C099-AE64E4E75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5004A-7BC1-0D36-B919-40F51ED0D9DA}"/>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252098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D55941-6F21-0781-D652-1FDB55C0A0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FD32C7-3ADC-91E1-16ED-57F06064D3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50EDC-EE7D-DBE9-FF89-2C9A2BF96AF0}"/>
              </a:ext>
            </a:extLst>
          </p:cNvPr>
          <p:cNvSpPr>
            <a:spLocks noGrp="1"/>
          </p:cNvSpPr>
          <p:nvPr>
            <p:ph type="dt" sz="half" idx="10"/>
          </p:nvPr>
        </p:nvSpPr>
        <p:spPr/>
        <p:txBody>
          <a:bodyPr/>
          <a:lstStyle/>
          <a:p>
            <a:fld id="{20BE5037-2BA5-4A59-97F9-97C46BC0F160}" type="datetimeFigureOut">
              <a:rPr lang="en-US" smtClean="0"/>
              <a:t>2/7/2023</a:t>
            </a:fld>
            <a:endParaRPr lang="en-US"/>
          </a:p>
        </p:txBody>
      </p:sp>
      <p:sp>
        <p:nvSpPr>
          <p:cNvPr id="5" name="Footer Placeholder 4">
            <a:extLst>
              <a:ext uri="{FF2B5EF4-FFF2-40B4-BE49-F238E27FC236}">
                <a16:creationId xmlns:a16="http://schemas.microsoft.com/office/drawing/2014/main" id="{EBE41945-58B4-89EF-8CAF-F84E8AF1B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8EDD0-6BFF-6845-F2FF-D99807D852E8}"/>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2537727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FDE2-1E4F-67A0-AA84-B2EF0146DD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6B49C-9ED9-7FB3-CBAB-870C96AB91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24441-A4D9-4C32-7095-C93017B24B2E}"/>
              </a:ext>
            </a:extLst>
          </p:cNvPr>
          <p:cNvSpPr>
            <a:spLocks noGrp="1"/>
          </p:cNvSpPr>
          <p:nvPr>
            <p:ph type="dt" sz="half" idx="10"/>
          </p:nvPr>
        </p:nvSpPr>
        <p:spPr/>
        <p:txBody>
          <a:bodyPr/>
          <a:lstStyle/>
          <a:p>
            <a:fld id="{20BE5037-2BA5-4A59-97F9-97C46BC0F160}" type="datetimeFigureOut">
              <a:rPr lang="en-US" smtClean="0"/>
              <a:t>2/7/2023</a:t>
            </a:fld>
            <a:endParaRPr lang="en-US"/>
          </a:p>
        </p:txBody>
      </p:sp>
      <p:sp>
        <p:nvSpPr>
          <p:cNvPr id="5" name="Footer Placeholder 4">
            <a:extLst>
              <a:ext uri="{FF2B5EF4-FFF2-40B4-BE49-F238E27FC236}">
                <a16:creationId xmlns:a16="http://schemas.microsoft.com/office/drawing/2014/main" id="{5055AC53-C59B-E78A-9572-1FBE35C03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6F559-AA53-3447-D4C3-6A53856D1091}"/>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3900007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1DE3-82FE-AC23-7ADE-CB745B6189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B4AACC-B32B-3E56-A4FB-35943E4068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A24E58-18F1-88E3-2E84-2E602D87BDD9}"/>
              </a:ext>
            </a:extLst>
          </p:cNvPr>
          <p:cNvSpPr>
            <a:spLocks noGrp="1"/>
          </p:cNvSpPr>
          <p:nvPr>
            <p:ph type="dt" sz="half" idx="10"/>
          </p:nvPr>
        </p:nvSpPr>
        <p:spPr/>
        <p:txBody>
          <a:bodyPr/>
          <a:lstStyle/>
          <a:p>
            <a:fld id="{20BE5037-2BA5-4A59-97F9-97C46BC0F160}" type="datetimeFigureOut">
              <a:rPr lang="en-US" smtClean="0"/>
              <a:t>2/7/2023</a:t>
            </a:fld>
            <a:endParaRPr lang="en-US"/>
          </a:p>
        </p:txBody>
      </p:sp>
      <p:sp>
        <p:nvSpPr>
          <p:cNvPr id="5" name="Footer Placeholder 4">
            <a:extLst>
              <a:ext uri="{FF2B5EF4-FFF2-40B4-BE49-F238E27FC236}">
                <a16:creationId xmlns:a16="http://schemas.microsoft.com/office/drawing/2014/main" id="{1B0C2F06-B725-DEA7-C177-BD29CB53C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9060C-9129-AF23-104F-68D04461C416}"/>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259796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5DFF-6509-2B0C-8FEA-65B26A5B66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6EB4D9-DA42-1E35-2CD3-5285EF7D27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36C89D-904E-FD8D-F174-E98880AE71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061FB9-1329-1DED-0D53-20C9FCA8044B}"/>
              </a:ext>
            </a:extLst>
          </p:cNvPr>
          <p:cNvSpPr>
            <a:spLocks noGrp="1"/>
          </p:cNvSpPr>
          <p:nvPr>
            <p:ph type="dt" sz="half" idx="10"/>
          </p:nvPr>
        </p:nvSpPr>
        <p:spPr/>
        <p:txBody>
          <a:bodyPr/>
          <a:lstStyle/>
          <a:p>
            <a:fld id="{20BE5037-2BA5-4A59-97F9-97C46BC0F160}" type="datetimeFigureOut">
              <a:rPr lang="en-US" smtClean="0"/>
              <a:t>2/7/2023</a:t>
            </a:fld>
            <a:endParaRPr lang="en-US"/>
          </a:p>
        </p:txBody>
      </p:sp>
      <p:sp>
        <p:nvSpPr>
          <p:cNvPr id="6" name="Footer Placeholder 5">
            <a:extLst>
              <a:ext uri="{FF2B5EF4-FFF2-40B4-BE49-F238E27FC236}">
                <a16:creationId xmlns:a16="http://schemas.microsoft.com/office/drawing/2014/main" id="{BF778841-4A76-BB49-228D-66CC187B9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E92226-1CE3-64FC-7A27-FD3974A7DD07}"/>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3576954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04060-2AB4-A7CE-C739-8B00D0120D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9FDA38-F26D-73C9-BC16-37E0A7031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5B862F-983B-FCC2-E194-BE13B2883B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53B16E-179F-C398-5066-87262D10C7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4330A-AA33-A8CB-EB77-B789D42BEA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38BB0-DDC9-8D08-35BD-D1605E7AED35}"/>
              </a:ext>
            </a:extLst>
          </p:cNvPr>
          <p:cNvSpPr>
            <a:spLocks noGrp="1"/>
          </p:cNvSpPr>
          <p:nvPr>
            <p:ph type="dt" sz="half" idx="10"/>
          </p:nvPr>
        </p:nvSpPr>
        <p:spPr/>
        <p:txBody>
          <a:bodyPr/>
          <a:lstStyle/>
          <a:p>
            <a:fld id="{20BE5037-2BA5-4A59-97F9-97C46BC0F160}" type="datetimeFigureOut">
              <a:rPr lang="en-US" smtClean="0"/>
              <a:t>2/7/2023</a:t>
            </a:fld>
            <a:endParaRPr lang="en-US"/>
          </a:p>
        </p:txBody>
      </p:sp>
      <p:sp>
        <p:nvSpPr>
          <p:cNvPr id="8" name="Footer Placeholder 7">
            <a:extLst>
              <a:ext uri="{FF2B5EF4-FFF2-40B4-BE49-F238E27FC236}">
                <a16:creationId xmlns:a16="http://schemas.microsoft.com/office/drawing/2014/main" id="{0C008BF2-AAEE-0DB6-38D9-A9BBA40B85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0AA1C4-7883-6126-5FD9-B55345A4B3BA}"/>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1492690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3330-90CF-894A-9FC3-9AA6E11201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C9DE70-26A2-6507-818A-4D8BDB01EDD2}"/>
              </a:ext>
            </a:extLst>
          </p:cNvPr>
          <p:cNvSpPr>
            <a:spLocks noGrp="1"/>
          </p:cNvSpPr>
          <p:nvPr>
            <p:ph type="dt" sz="half" idx="10"/>
          </p:nvPr>
        </p:nvSpPr>
        <p:spPr/>
        <p:txBody>
          <a:bodyPr/>
          <a:lstStyle/>
          <a:p>
            <a:fld id="{20BE5037-2BA5-4A59-97F9-97C46BC0F160}" type="datetimeFigureOut">
              <a:rPr lang="en-US" smtClean="0"/>
              <a:t>2/7/2023</a:t>
            </a:fld>
            <a:endParaRPr lang="en-US"/>
          </a:p>
        </p:txBody>
      </p:sp>
      <p:sp>
        <p:nvSpPr>
          <p:cNvPr id="4" name="Footer Placeholder 3">
            <a:extLst>
              <a:ext uri="{FF2B5EF4-FFF2-40B4-BE49-F238E27FC236}">
                <a16:creationId xmlns:a16="http://schemas.microsoft.com/office/drawing/2014/main" id="{5FAF2FF2-A2F5-D179-EB0A-FDC98100FC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3FC9F1-9494-FC86-7ECA-A58FD7A19086}"/>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49582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39B5B1-7C66-7826-52A7-05CB934F317D}"/>
              </a:ext>
            </a:extLst>
          </p:cNvPr>
          <p:cNvSpPr>
            <a:spLocks noGrp="1"/>
          </p:cNvSpPr>
          <p:nvPr>
            <p:ph type="dt" sz="half" idx="10"/>
          </p:nvPr>
        </p:nvSpPr>
        <p:spPr/>
        <p:txBody>
          <a:bodyPr/>
          <a:lstStyle/>
          <a:p>
            <a:fld id="{20BE5037-2BA5-4A59-97F9-97C46BC0F160}" type="datetimeFigureOut">
              <a:rPr lang="en-US" smtClean="0"/>
              <a:t>2/7/2023</a:t>
            </a:fld>
            <a:endParaRPr lang="en-US"/>
          </a:p>
        </p:txBody>
      </p:sp>
      <p:sp>
        <p:nvSpPr>
          <p:cNvPr id="3" name="Footer Placeholder 2">
            <a:extLst>
              <a:ext uri="{FF2B5EF4-FFF2-40B4-BE49-F238E27FC236}">
                <a16:creationId xmlns:a16="http://schemas.microsoft.com/office/drawing/2014/main" id="{232E0BE7-BA7A-14A3-C16B-E901B5514B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78D49F-EC53-5713-9B01-6E65742C0649}"/>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1193272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03404-7DA2-EF58-172D-774C3808ED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C80B54-F65F-A1D9-02D7-4F3734CFC0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F8277E-140D-A380-C694-A57A953A4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89B742-5A78-03DE-E81B-750928C6D987}"/>
              </a:ext>
            </a:extLst>
          </p:cNvPr>
          <p:cNvSpPr>
            <a:spLocks noGrp="1"/>
          </p:cNvSpPr>
          <p:nvPr>
            <p:ph type="dt" sz="half" idx="10"/>
          </p:nvPr>
        </p:nvSpPr>
        <p:spPr/>
        <p:txBody>
          <a:bodyPr/>
          <a:lstStyle/>
          <a:p>
            <a:fld id="{20BE5037-2BA5-4A59-97F9-97C46BC0F160}" type="datetimeFigureOut">
              <a:rPr lang="en-US" smtClean="0"/>
              <a:t>2/7/2023</a:t>
            </a:fld>
            <a:endParaRPr lang="en-US"/>
          </a:p>
        </p:txBody>
      </p:sp>
      <p:sp>
        <p:nvSpPr>
          <p:cNvPr id="6" name="Footer Placeholder 5">
            <a:extLst>
              <a:ext uri="{FF2B5EF4-FFF2-40B4-BE49-F238E27FC236}">
                <a16:creationId xmlns:a16="http://schemas.microsoft.com/office/drawing/2014/main" id="{431FC2F8-0583-0095-DC68-2A49C2CC38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AE9AA1-A4F5-AA90-3147-2143E9380438}"/>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2202414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8D3B-995F-261E-3C7B-8D0C39EA0E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B82874-D173-1957-E73A-26C835196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FAD85F-FD2C-DB84-F2F7-299CED40E5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2FB14-FA49-D25E-1E46-578729BC6789}"/>
              </a:ext>
            </a:extLst>
          </p:cNvPr>
          <p:cNvSpPr>
            <a:spLocks noGrp="1"/>
          </p:cNvSpPr>
          <p:nvPr>
            <p:ph type="dt" sz="half" idx="10"/>
          </p:nvPr>
        </p:nvSpPr>
        <p:spPr/>
        <p:txBody>
          <a:bodyPr/>
          <a:lstStyle/>
          <a:p>
            <a:fld id="{20BE5037-2BA5-4A59-97F9-97C46BC0F160}" type="datetimeFigureOut">
              <a:rPr lang="en-US" smtClean="0"/>
              <a:t>2/7/2023</a:t>
            </a:fld>
            <a:endParaRPr lang="en-US"/>
          </a:p>
        </p:txBody>
      </p:sp>
      <p:sp>
        <p:nvSpPr>
          <p:cNvPr id="6" name="Footer Placeholder 5">
            <a:extLst>
              <a:ext uri="{FF2B5EF4-FFF2-40B4-BE49-F238E27FC236}">
                <a16:creationId xmlns:a16="http://schemas.microsoft.com/office/drawing/2014/main" id="{BA4C181D-475E-5DDD-53CA-6792AE1C4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1C534-3522-47C8-E3C7-AB39AC6191F1}"/>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178179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E764D-914E-8AAD-49CF-54B81A420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7166F0-96E8-9543-CD10-283A8BA03D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A68D8-D9CC-E6C8-6A95-0DA6CEEFBA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E5037-2BA5-4A59-97F9-97C46BC0F160}" type="datetimeFigureOut">
              <a:rPr lang="en-US" smtClean="0"/>
              <a:t>2/7/2023</a:t>
            </a:fld>
            <a:endParaRPr lang="en-US"/>
          </a:p>
        </p:txBody>
      </p:sp>
      <p:sp>
        <p:nvSpPr>
          <p:cNvPr id="5" name="Footer Placeholder 4">
            <a:extLst>
              <a:ext uri="{FF2B5EF4-FFF2-40B4-BE49-F238E27FC236}">
                <a16:creationId xmlns:a16="http://schemas.microsoft.com/office/drawing/2014/main" id="{3C841AA8-760D-4707-CE8E-7920B9EC04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0A4C1A-BF07-42AD-F9FB-010E9AFED1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11D40-9FCA-44D2-B5C8-4C6465EF50E5}" type="slidenum">
              <a:rPr lang="en-US" smtClean="0"/>
              <a:t>‹#›</a:t>
            </a:fld>
            <a:endParaRPr lang="en-US"/>
          </a:p>
        </p:txBody>
      </p:sp>
    </p:spTree>
    <p:extLst>
      <p:ext uri="{BB962C8B-B14F-4D97-AF65-F5344CB8AC3E}">
        <p14:creationId xmlns:p14="http://schemas.microsoft.com/office/powerpoint/2010/main" val="347423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ACE841-6FAD-1232-54AC-F6225600A4B0}"/>
              </a:ext>
            </a:extLst>
          </p:cNvPr>
          <p:cNvPicPr>
            <a:picLocks noChangeAspect="1"/>
          </p:cNvPicPr>
          <p:nvPr/>
        </p:nvPicPr>
        <p:blipFill rotWithShape="1">
          <a:blip r:embed="rId2">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F7F3EAB-AF18-DC1C-022C-E02CB3AF4867}"/>
              </a:ext>
            </a:extLst>
          </p:cNvPr>
          <p:cNvSpPr>
            <a:spLocks noGrp="1"/>
          </p:cNvSpPr>
          <p:nvPr>
            <p:ph type="ctrTitle"/>
          </p:nvPr>
        </p:nvSpPr>
        <p:spPr>
          <a:xfrm>
            <a:off x="7782911" y="3231931"/>
            <a:ext cx="4091152" cy="1834056"/>
          </a:xfrm>
        </p:spPr>
        <p:txBody>
          <a:bodyPr>
            <a:normAutofit/>
          </a:bodyPr>
          <a:lstStyle/>
          <a:p>
            <a:r>
              <a:rPr lang="en-US" sz="4000" dirty="0"/>
              <a:t>CURRENT MARKET INSIGHTS</a:t>
            </a:r>
          </a:p>
        </p:txBody>
      </p:sp>
      <p:sp>
        <p:nvSpPr>
          <p:cNvPr id="3" name="Subtitle 2">
            <a:extLst>
              <a:ext uri="{FF2B5EF4-FFF2-40B4-BE49-F238E27FC236}">
                <a16:creationId xmlns:a16="http://schemas.microsoft.com/office/drawing/2014/main" id="{F51CBED1-57D8-01C1-A44C-1FFA433A0B0E}"/>
              </a:ext>
            </a:extLst>
          </p:cNvPr>
          <p:cNvSpPr>
            <a:spLocks noGrp="1"/>
          </p:cNvSpPr>
          <p:nvPr>
            <p:ph type="subTitle" idx="1"/>
          </p:nvPr>
        </p:nvSpPr>
        <p:spPr>
          <a:xfrm>
            <a:off x="7782910" y="5242675"/>
            <a:ext cx="4330262" cy="683284"/>
          </a:xfrm>
        </p:spPr>
        <p:txBody>
          <a:bodyPr>
            <a:normAutofit/>
          </a:bodyPr>
          <a:lstStyle/>
          <a:p>
            <a:r>
              <a:rPr lang="en-US" sz="2000" dirty="0"/>
              <a:t>Presented by </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6645214A-9590-BA61-C3C6-9D73772C4DC3}"/>
              </a:ext>
            </a:extLst>
          </p:cNvPr>
          <p:cNvSpPr txBox="1">
            <a:spLocks/>
          </p:cNvSpPr>
          <p:nvPr/>
        </p:nvSpPr>
        <p:spPr>
          <a:xfrm>
            <a:off x="9098384" y="5473062"/>
            <a:ext cx="2775678" cy="5717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t>PAT VASSAR</a:t>
            </a:r>
          </a:p>
        </p:txBody>
      </p:sp>
      <p:pic>
        <p:nvPicPr>
          <p:cNvPr id="6" name="Picture 5" descr="A person smiling for the camera&#10;&#10;Description automatically generated with medium confidence">
            <a:extLst>
              <a:ext uri="{FF2B5EF4-FFF2-40B4-BE49-F238E27FC236}">
                <a16:creationId xmlns:a16="http://schemas.microsoft.com/office/drawing/2014/main" id="{BC67C4A0-291A-1204-2421-9E36E7AC4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7747" y="5178443"/>
            <a:ext cx="890637" cy="890637"/>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5D8F67C8-6FA1-9BF1-D9FD-A55D598C5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471" y="1342088"/>
            <a:ext cx="10649294" cy="2837393"/>
          </a:xfrm>
          <a:prstGeom prst="rect">
            <a:avLst/>
          </a:prstGeom>
        </p:spPr>
      </p:pic>
    </p:spTree>
    <p:extLst>
      <p:ext uri="{BB962C8B-B14F-4D97-AF65-F5344CB8AC3E}">
        <p14:creationId xmlns:p14="http://schemas.microsoft.com/office/powerpoint/2010/main" val="4219556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ound, outdoor, dirt, sandy&#10;&#10;Description automatically generated">
            <a:extLst>
              <a:ext uri="{FF2B5EF4-FFF2-40B4-BE49-F238E27FC236}">
                <a16:creationId xmlns:a16="http://schemas.microsoft.com/office/drawing/2014/main" id="{111D6AF1-39A7-CDDF-7820-4B6C76A9F813}"/>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0245" t="40669" r="9326" b="16782"/>
          <a:stretch/>
        </p:blipFill>
        <p:spPr>
          <a:xfrm>
            <a:off x="0" y="0"/>
            <a:ext cx="12192000" cy="6858000"/>
          </a:xfrm>
          <a:prstGeom prst="rect">
            <a:avLst/>
          </a:prstGeom>
        </p:spPr>
      </p:pic>
      <p:pic>
        <p:nvPicPr>
          <p:cNvPr id="12" name="Picture 11" descr="A picture containing building material, stone&#10;&#10;Description automatically generated">
            <a:extLst>
              <a:ext uri="{FF2B5EF4-FFF2-40B4-BE49-F238E27FC236}">
                <a16:creationId xmlns:a16="http://schemas.microsoft.com/office/drawing/2014/main" id="{F35D4B82-0117-3813-CEAB-E517739913FF}"/>
              </a:ext>
            </a:extLst>
          </p:cNvPr>
          <p:cNvPicPr>
            <a:picLocks noChangeAspect="1"/>
          </p:cNvPicPr>
          <p:nvPr/>
        </p:nvPicPr>
        <p:blipFill rotWithShape="1">
          <a:blip r:embed="rId4">
            <a:alphaModFix/>
          </a:blip>
          <a:srcRect l="1211" t="1811" r="47017" b="18509"/>
          <a:stretch/>
        </p:blipFill>
        <p:spPr>
          <a:xfrm>
            <a:off x="4350713" y="170051"/>
            <a:ext cx="6312048" cy="6222079"/>
          </a:xfrm>
          <a:prstGeom prst="ellipse">
            <a:avLst/>
          </a:prstGeom>
          <a:ln w="63500" cap="rnd">
            <a:noFill/>
          </a:ln>
          <a:effectLst>
            <a:outerShdw blurRad="114300" dist="38100" dir="2700000" sx="102000" sy="102000" algn="tl" rotWithShape="0">
              <a:prstClr val="black">
                <a:alpha val="40000"/>
              </a:prstClr>
            </a:outerShdw>
          </a:effectLst>
          <a:scene3d>
            <a:camera prst="orthographicFront"/>
            <a:lightRig rig="contrasting" dir="t">
              <a:rot lat="0" lon="0" rev="3000000"/>
            </a:lightRig>
          </a:scene3d>
          <a:sp3d contourW="7620">
            <a:bevelT w="120650" h="69850"/>
            <a:contourClr>
              <a:srgbClr val="333333"/>
            </a:contourClr>
          </a:sp3d>
        </p:spPr>
      </p:pic>
      <p:sp>
        <p:nvSpPr>
          <p:cNvPr id="11" name="Content Placeholder 10">
            <a:extLst>
              <a:ext uri="{FF2B5EF4-FFF2-40B4-BE49-F238E27FC236}">
                <a16:creationId xmlns:a16="http://schemas.microsoft.com/office/drawing/2014/main" id="{F9AE89C7-EB1D-C271-471C-B5B3F018FF66}"/>
              </a:ext>
            </a:extLst>
          </p:cNvPr>
          <p:cNvSpPr>
            <a:spLocks noGrp="1"/>
          </p:cNvSpPr>
          <p:nvPr>
            <p:ph idx="1"/>
          </p:nvPr>
        </p:nvSpPr>
        <p:spPr>
          <a:xfrm>
            <a:off x="3444820" y="1676386"/>
            <a:ext cx="8154327" cy="3439648"/>
          </a:xfrm>
          <a:effectLst>
            <a:outerShdw blurRad="63500" sx="102000" sy="102000" algn="ctr" rotWithShape="0">
              <a:prstClr val="black">
                <a:alpha val="40000"/>
              </a:prstClr>
            </a:outerShdw>
          </a:effectLst>
        </p:spPr>
        <p:txBody>
          <a:bodyPr>
            <a:noAutofit/>
          </a:bodyPr>
          <a:lstStyle/>
          <a:p>
            <a:pPr marL="0" marR="0" indent="0" algn="ctr">
              <a:lnSpc>
                <a:spcPts val="15000"/>
              </a:lnSpc>
              <a:spcBef>
                <a:spcPts val="0"/>
              </a:spcBef>
              <a:spcAft>
                <a:spcPts val="800"/>
              </a:spcAft>
              <a:buNone/>
            </a:pPr>
            <a:r>
              <a:rPr lang="en-US" sz="15000" spc="-300" dirty="0">
                <a:solidFill>
                  <a:schemeClr val="bg1"/>
                </a:solidFill>
                <a:effectLst>
                  <a:outerShdw blurRad="50800" dist="38100" dir="2700000" algn="tl" rotWithShape="0">
                    <a:prstClr val="black">
                      <a:alpha val="40000"/>
                    </a:prstClr>
                  </a:outerShdw>
                </a:effectLst>
                <a:latin typeface="Trebuchet MS" panose="020B0603020202020204" pitchFamily="34" charset="0"/>
                <a:ea typeface="Calibri" panose="020F0502020204030204" pitchFamily="34" charset="0"/>
                <a:cs typeface="Times New Roman" panose="02020603050405020304" pitchFamily="18" charset="0"/>
              </a:rPr>
              <a:t>LOAN</a:t>
            </a:r>
            <a:r>
              <a:rPr lang="en-US" sz="15000" dirty="0">
                <a:solidFill>
                  <a:schemeClr val="bg1"/>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15000" b="1" dirty="0">
                <a:solidFill>
                  <a:schemeClr val="bg1"/>
                </a:solidFill>
                <a:effectLst>
                  <a:outerShdw blurRad="50800" dist="38100" dir="2700000" algn="tl" rotWithShape="0">
                    <a:prstClr val="black">
                      <a:alpha val="40000"/>
                    </a:prstClr>
                  </a:outerShdw>
                </a:effectLst>
                <a:latin typeface="Trebuchet MS" panose="020B0603020202020204" pitchFamily="34" charset="0"/>
                <a:ea typeface="Calibri" panose="020F0502020204030204" pitchFamily="34" charset="0"/>
                <a:cs typeface="Times New Roman" panose="02020603050405020304" pitchFamily="18" charset="0"/>
              </a:rPr>
              <a:t>OWN</a:t>
            </a:r>
          </a:p>
        </p:txBody>
      </p:sp>
      <p:sp>
        <p:nvSpPr>
          <p:cNvPr id="8" name="Content Placeholder 10">
            <a:extLst>
              <a:ext uri="{FF2B5EF4-FFF2-40B4-BE49-F238E27FC236}">
                <a16:creationId xmlns:a16="http://schemas.microsoft.com/office/drawing/2014/main" id="{E14D2592-21DB-1536-597C-15E14A0949DC}"/>
              </a:ext>
            </a:extLst>
          </p:cNvPr>
          <p:cNvSpPr txBox="1">
            <a:spLocks/>
          </p:cNvSpPr>
          <p:nvPr/>
        </p:nvSpPr>
        <p:spPr>
          <a:xfrm>
            <a:off x="3684389" y="2401842"/>
            <a:ext cx="2393028" cy="1749559"/>
          </a:xfrm>
          <a:prstGeom prst="rect">
            <a:avLst/>
          </a:prstGeom>
          <a:effectLst>
            <a:outerShdw blurRad="63500" sx="102000" sy="102000" algn="ctr"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000"/>
              </a:lnSpc>
              <a:spcBef>
                <a:spcPts val="0"/>
              </a:spcBef>
              <a:spcAft>
                <a:spcPts val="800"/>
              </a:spcAft>
              <a:buFont typeface="Arial" panose="020B0604020202020204" pitchFamily="34" charset="0"/>
              <a:buNone/>
            </a:pPr>
            <a:r>
              <a:rPr lang="en-US" sz="20000" spc="-300" dirty="0">
                <a:solidFill>
                  <a:schemeClr val="bg1"/>
                </a:solidFill>
                <a:effectLst>
                  <a:outerShdw blurRad="50800" dist="38100" dir="2700000" algn="tl" rotWithShape="0">
                    <a:prstClr val="black">
                      <a:alpha val="40000"/>
                    </a:prstClr>
                  </a:outerShdw>
                </a:effectLst>
                <a:latin typeface="Bernard MT Condensed" panose="02050806060905020404" pitchFamily="18" charset="0"/>
                <a:ea typeface="Calibri" panose="020F0502020204030204" pitchFamily="34" charset="0"/>
                <a:cs typeface="Times New Roman" panose="02020603050405020304" pitchFamily="18" charset="0"/>
              </a:rPr>
              <a:t>“</a:t>
            </a:r>
          </a:p>
        </p:txBody>
      </p:sp>
      <p:sp>
        <p:nvSpPr>
          <p:cNvPr id="9" name="Content Placeholder 10">
            <a:extLst>
              <a:ext uri="{FF2B5EF4-FFF2-40B4-BE49-F238E27FC236}">
                <a16:creationId xmlns:a16="http://schemas.microsoft.com/office/drawing/2014/main" id="{9EAD5C95-30CB-ABAC-A019-A6DE6FB41892}"/>
              </a:ext>
            </a:extLst>
          </p:cNvPr>
          <p:cNvSpPr txBox="1">
            <a:spLocks/>
          </p:cNvSpPr>
          <p:nvPr/>
        </p:nvSpPr>
        <p:spPr>
          <a:xfrm rot="10800000">
            <a:off x="8893080" y="1676386"/>
            <a:ext cx="2393028" cy="1749559"/>
          </a:xfrm>
          <a:prstGeom prst="rect">
            <a:avLst/>
          </a:prstGeom>
          <a:effectLst>
            <a:outerShdw blurRad="63500" sx="102000" sy="102000" algn="ctr"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000"/>
              </a:lnSpc>
              <a:spcBef>
                <a:spcPts val="0"/>
              </a:spcBef>
              <a:spcAft>
                <a:spcPts val="800"/>
              </a:spcAft>
              <a:buFont typeface="Arial" panose="020B0604020202020204" pitchFamily="34" charset="0"/>
              <a:buNone/>
            </a:pPr>
            <a:r>
              <a:rPr lang="en-US" sz="20000" dirty="0">
                <a:solidFill>
                  <a:schemeClr val="bg1"/>
                </a:solidFill>
                <a:effectLst>
                  <a:outerShdw blurRad="50800" dist="38100" dir="2700000" algn="tl" rotWithShape="0">
                    <a:prstClr val="black">
                      <a:alpha val="40000"/>
                    </a:prstClr>
                  </a:outerShdw>
                </a:effectLst>
                <a:latin typeface="Bernard MT Condensed" panose="02050806060905020404" pitchFamily="18" charset="0"/>
                <a:ea typeface="Calibri" panose="020F0502020204030204" pitchFamily="34" charset="0"/>
                <a:cs typeface="Times New Roman" panose="02020603050405020304" pitchFamily="18" charset="0"/>
              </a:rPr>
              <a:t>“</a:t>
            </a:r>
          </a:p>
        </p:txBody>
      </p:sp>
      <p:sp>
        <p:nvSpPr>
          <p:cNvPr id="3" name="TextBox 2">
            <a:extLst>
              <a:ext uri="{FF2B5EF4-FFF2-40B4-BE49-F238E27FC236}">
                <a16:creationId xmlns:a16="http://schemas.microsoft.com/office/drawing/2014/main" id="{BB43903A-D6AD-3E44-44FD-9019E5E33584}"/>
              </a:ext>
            </a:extLst>
          </p:cNvPr>
          <p:cNvSpPr txBox="1"/>
          <p:nvPr/>
        </p:nvSpPr>
        <p:spPr>
          <a:xfrm>
            <a:off x="4203051" y="2491791"/>
            <a:ext cx="6637866" cy="156966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5000" dirty="0">
                <a:solidFill>
                  <a:schemeClr val="bg1"/>
                </a:solidFill>
                <a:effectLst>
                  <a:outerShdw blurRad="50800" dist="38100" dir="2700000" algn="tl" rotWithShape="0">
                    <a:prstClr val="black">
                      <a:alpha val="40000"/>
                    </a:prstClr>
                  </a:outerShdw>
                </a:effectLst>
                <a:latin typeface="Trebuchet MS" panose="020B0603020202020204" pitchFamily="34" charset="0"/>
                <a:ea typeface="Calibri" panose="020F0502020204030204" pitchFamily="34" charset="0"/>
                <a:cs typeface="Times New Roman" panose="02020603050405020304" pitchFamily="18" charset="0"/>
              </a:rPr>
              <a:t>TO</a:t>
            </a:r>
            <a:r>
              <a:rPr lang="en-US" sz="9600" dirty="0">
                <a:solidFill>
                  <a:schemeClr val="bg1"/>
                </a:solidFill>
                <a:effectLst>
                  <a:outerShdw blurRad="50800" dist="38100" dir="2700000" algn="tl" rotWithShape="0">
                    <a:prstClr val="black">
                      <a:alpha val="40000"/>
                    </a:prstClr>
                  </a:outerShdw>
                </a:effectLst>
                <a:latin typeface="Trebuchet MS" panose="020B0603020202020204" pitchFamily="34" charset="0"/>
                <a:ea typeface="Calibri" panose="020F0502020204030204" pitchFamily="34" charset="0"/>
                <a:cs typeface="Times New Roman" panose="02020603050405020304" pitchFamily="18" charset="0"/>
              </a:rPr>
              <a:t> </a:t>
            </a:r>
            <a:endParaRPr lang="en-US" dirty="0">
              <a:solidFill>
                <a:schemeClr val="bg1"/>
              </a:solidFill>
              <a:effectLst>
                <a:outerShdw blurRad="50800" dist="38100" dir="2700000" algn="tl" rotWithShape="0">
                  <a:prstClr val="black">
                    <a:alpha val="40000"/>
                  </a:prstClr>
                </a:outerShdw>
              </a:effectLst>
            </a:endParaRPr>
          </a:p>
        </p:txBody>
      </p:sp>
      <p:pic>
        <p:nvPicPr>
          <p:cNvPr id="2" name="Picture 1" descr="Logo&#10;&#10;Description automatically generated with medium confidence">
            <a:extLst>
              <a:ext uri="{FF2B5EF4-FFF2-40B4-BE49-F238E27FC236}">
                <a16:creationId xmlns:a16="http://schemas.microsoft.com/office/drawing/2014/main" id="{5F4AD099-0B40-5F42-198C-8124F1581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9407" y="6130716"/>
            <a:ext cx="2254218" cy="600613"/>
          </a:xfrm>
          <a:prstGeom prst="rect">
            <a:avLst/>
          </a:prstGeom>
        </p:spPr>
      </p:pic>
    </p:spTree>
    <p:extLst>
      <p:ext uri="{BB962C8B-B14F-4D97-AF65-F5344CB8AC3E}">
        <p14:creationId xmlns:p14="http://schemas.microsoft.com/office/powerpoint/2010/main" val="1086614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material, stone&#10;&#10;Description automatically generated">
            <a:extLst>
              <a:ext uri="{FF2B5EF4-FFF2-40B4-BE49-F238E27FC236}">
                <a16:creationId xmlns:a16="http://schemas.microsoft.com/office/drawing/2014/main" id="{65C93197-B106-77EE-2725-25CB4769E61B}"/>
              </a:ext>
            </a:extLst>
          </p:cNvPr>
          <p:cNvPicPr>
            <a:picLocks noChangeAspect="1"/>
          </p:cNvPicPr>
          <p:nvPr/>
        </p:nvPicPr>
        <p:blipFill rotWithShape="1">
          <a:blip r:embed="rId2"/>
          <a:srcRect l="43906" t="7981" r="9651" b="7981"/>
          <a:stretch/>
        </p:blipFill>
        <p:spPr>
          <a:xfrm>
            <a:off x="6531429" y="1"/>
            <a:ext cx="5685063" cy="6858000"/>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3151632" y="0"/>
            <a:ext cx="6547214" cy="685800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BCBF39-41B4-19BE-3BAE-79A325BB2030}"/>
              </a:ext>
            </a:extLst>
          </p:cNvPr>
          <p:cNvSpPr>
            <a:spLocks noGrp="1"/>
          </p:cNvSpPr>
          <p:nvPr>
            <p:ph type="title"/>
          </p:nvPr>
        </p:nvSpPr>
        <p:spPr/>
        <p:txBody>
          <a:bodyPr/>
          <a:lstStyle/>
          <a:p>
            <a:r>
              <a:rPr lang="en-US" dirty="0"/>
              <a:t>VALUATION</a:t>
            </a:r>
          </a:p>
        </p:txBody>
      </p:sp>
      <p:cxnSp>
        <p:nvCxnSpPr>
          <p:cNvPr id="13" name="Straight Connector 12">
            <a:extLst>
              <a:ext uri="{FF2B5EF4-FFF2-40B4-BE49-F238E27FC236}">
                <a16:creationId xmlns:a16="http://schemas.microsoft.com/office/drawing/2014/main" id="{128C34B2-4F0B-1D24-18C0-62E5B378584D}"/>
              </a:ext>
            </a:extLst>
          </p:cNvPr>
          <p:cNvCxnSpPr>
            <a:cxnSpLocks/>
          </p:cNvCxnSpPr>
          <p:nvPr/>
        </p:nvCxnSpPr>
        <p:spPr>
          <a:xfrm>
            <a:off x="838200" y="1389888"/>
            <a:ext cx="2869096" cy="0"/>
          </a:xfrm>
          <a:prstGeom prst="line">
            <a:avLst/>
          </a:prstGeom>
          <a:ln w="38100">
            <a:solidFill>
              <a:srgbClr val="82483A"/>
            </a:solidFill>
          </a:ln>
        </p:spPr>
        <p:style>
          <a:lnRef idx="1">
            <a:schemeClr val="accent1"/>
          </a:lnRef>
          <a:fillRef idx="0">
            <a:schemeClr val="accent1"/>
          </a:fillRef>
          <a:effectRef idx="0">
            <a:schemeClr val="accent1"/>
          </a:effectRef>
          <a:fontRef idx="minor">
            <a:schemeClr val="tx1"/>
          </a:fontRef>
        </p:style>
      </p:cxnSp>
      <p:sp>
        <p:nvSpPr>
          <p:cNvPr id="7" name="Content Placeholder 10">
            <a:extLst>
              <a:ext uri="{FF2B5EF4-FFF2-40B4-BE49-F238E27FC236}">
                <a16:creationId xmlns:a16="http://schemas.microsoft.com/office/drawing/2014/main" id="{271912D0-E8F2-E15F-DE5D-56272E3991C3}"/>
              </a:ext>
            </a:extLst>
          </p:cNvPr>
          <p:cNvSpPr txBox="1">
            <a:spLocks/>
          </p:cNvSpPr>
          <p:nvPr/>
        </p:nvSpPr>
        <p:spPr>
          <a:xfrm>
            <a:off x="838200" y="2684964"/>
            <a:ext cx="7244644" cy="2304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None/>
            </a:pPr>
            <a:r>
              <a:rPr lang="en-US" dirty="0"/>
              <a:t>The estimated value of a property determined by a real estate broker, who is familiar with the local market, and bases the estimate on the characteristics of the property.</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C9B7D01E-AB7D-A0CF-17C9-20BD09F2068F}"/>
              </a:ext>
            </a:extLst>
          </p:cNvPr>
          <p:cNvGrpSpPr/>
          <p:nvPr/>
        </p:nvGrpSpPr>
        <p:grpSpPr>
          <a:xfrm>
            <a:off x="888460" y="1935115"/>
            <a:ext cx="6477415" cy="727376"/>
            <a:chOff x="346916" y="1863168"/>
            <a:chExt cx="6477415" cy="727376"/>
          </a:xfrm>
        </p:grpSpPr>
        <p:sp>
          <p:nvSpPr>
            <p:cNvPr id="9" name="Flowchart: Terminator 8">
              <a:extLst>
                <a:ext uri="{FF2B5EF4-FFF2-40B4-BE49-F238E27FC236}">
                  <a16:creationId xmlns:a16="http://schemas.microsoft.com/office/drawing/2014/main" id="{4CA42C07-6CCF-8973-FC7D-325A573DA173}"/>
                </a:ext>
              </a:extLst>
            </p:cNvPr>
            <p:cNvSpPr/>
            <p:nvPr/>
          </p:nvSpPr>
          <p:spPr>
            <a:xfrm>
              <a:off x="4640957" y="1866580"/>
              <a:ext cx="2183374" cy="723964"/>
            </a:xfrm>
            <a:prstGeom prst="flowChartTerminator">
              <a:avLst/>
            </a:prstGeom>
            <a:solidFill>
              <a:srgbClr val="007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Terminator 2">
              <a:extLst>
                <a:ext uri="{FF2B5EF4-FFF2-40B4-BE49-F238E27FC236}">
                  <a16:creationId xmlns:a16="http://schemas.microsoft.com/office/drawing/2014/main" id="{73777AC6-9986-67D2-DC32-FEF75A421A63}"/>
                </a:ext>
              </a:extLst>
            </p:cNvPr>
            <p:cNvSpPr/>
            <p:nvPr/>
          </p:nvSpPr>
          <p:spPr>
            <a:xfrm>
              <a:off x="346916" y="1863168"/>
              <a:ext cx="2401711" cy="723964"/>
            </a:xfrm>
            <a:prstGeom prst="flowChartTerminator">
              <a:avLst/>
            </a:prstGeom>
            <a:solidFill>
              <a:srgbClr val="007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2C7451-3C9B-43FD-A53E-A9F4AEBC3BCE}"/>
                </a:ext>
              </a:extLst>
            </p:cNvPr>
            <p:cNvSpPr/>
            <p:nvPr/>
          </p:nvSpPr>
          <p:spPr>
            <a:xfrm>
              <a:off x="858256" y="1864355"/>
              <a:ext cx="5471499" cy="723964"/>
            </a:xfrm>
            <a:prstGeom prst="rect">
              <a:avLst/>
            </a:prstGeom>
            <a:solidFill>
              <a:srgbClr val="007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 name="Content Placeholder 10">
            <a:extLst>
              <a:ext uri="{FF2B5EF4-FFF2-40B4-BE49-F238E27FC236}">
                <a16:creationId xmlns:a16="http://schemas.microsoft.com/office/drawing/2014/main" id="{C86BDB9D-F000-831D-6113-0E357D61A91D}"/>
              </a:ext>
            </a:extLst>
          </p:cNvPr>
          <p:cNvSpPr txBox="1">
            <a:spLocks/>
          </p:cNvSpPr>
          <p:nvPr/>
        </p:nvSpPr>
        <p:spPr>
          <a:xfrm>
            <a:off x="1476192" y="1972511"/>
            <a:ext cx="6416336" cy="7964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None/>
            </a:pPr>
            <a:r>
              <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Broker Price Opinion (BPO)</a:t>
            </a:r>
          </a:p>
        </p:txBody>
      </p:sp>
      <p:pic>
        <p:nvPicPr>
          <p:cNvPr id="11" name="Picture 10" descr="Logo&#10;&#10;Description automatically generated with medium confidence">
            <a:extLst>
              <a:ext uri="{FF2B5EF4-FFF2-40B4-BE49-F238E27FC236}">
                <a16:creationId xmlns:a16="http://schemas.microsoft.com/office/drawing/2014/main" id="{DBE23125-53D6-3356-B433-A0C2CB51D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9407" y="6130716"/>
            <a:ext cx="2254218" cy="600613"/>
          </a:xfrm>
          <a:prstGeom prst="rect">
            <a:avLst/>
          </a:prstGeom>
        </p:spPr>
      </p:pic>
    </p:spTree>
    <p:extLst>
      <p:ext uri="{BB962C8B-B14F-4D97-AF65-F5344CB8AC3E}">
        <p14:creationId xmlns:p14="http://schemas.microsoft.com/office/powerpoint/2010/main" val="3250038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material, stone&#10;&#10;Description automatically generated">
            <a:extLst>
              <a:ext uri="{FF2B5EF4-FFF2-40B4-BE49-F238E27FC236}">
                <a16:creationId xmlns:a16="http://schemas.microsoft.com/office/drawing/2014/main" id="{916AD9FE-F87E-228B-6E3F-D84104F0BC66}"/>
              </a:ext>
            </a:extLst>
          </p:cNvPr>
          <p:cNvPicPr>
            <a:picLocks noChangeAspect="1"/>
          </p:cNvPicPr>
          <p:nvPr/>
        </p:nvPicPr>
        <p:blipFill rotWithShape="1">
          <a:blip r:embed="rId2"/>
          <a:srcRect l="43906" t="7981" r="9651" b="7981"/>
          <a:stretch/>
        </p:blipFill>
        <p:spPr>
          <a:xfrm>
            <a:off x="6531429" y="1"/>
            <a:ext cx="5685063" cy="6858000"/>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3151632" y="0"/>
            <a:ext cx="6547214" cy="685800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BCBF39-41B4-19BE-3BAE-79A325BB2030}"/>
              </a:ext>
            </a:extLst>
          </p:cNvPr>
          <p:cNvSpPr>
            <a:spLocks noGrp="1"/>
          </p:cNvSpPr>
          <p:nvPr>
            <p:ph type="title"/>
          </p:nvPr>
        </p:nvSpPr>
        <p:spPr/>
        <p:txBody>
          <a:bodyPr/>
          <a:lstStyle/>
          <a:p>
            <a:r>
              <a:rPr lang="en-US" dirty="0"/>
              <a:t>VALUATION</a:t>
            </a:r>
          </a:p>
        </p:txBody>
      </p:sp>
      <p:cxnSp>
        <p:nvCxnSpPr>
          <p:cNvPr id="13" name="Straight Connector 12">
            <a:extLst>
              <a:ext uri="{FF2B5EF4-FFF2-40B4-BE49-F238E27FC236}">
                <a16:creationId xmlns:a16="http://schemas.microsoft.com/office/drawing/2014/main" id="{128C34B2-4F0B-1D24-18C0-62E5B378584D}"/>
              </a:ext>
            </a:extLst>
          </p:cNvPr>
          <p:cNvCxnSpPr>
            <a:cxnSpLocks/>
          </p:cNvCxnSpPr>
          <p:nvPr/>
        </p:nvCxnSpPr>
        <p:spPr>
          <a:xfrm>
            <a:off x="838200" y="1389888"/>
            <a:ext cx="2869096" cy="0"/>
          </a:xfrm>
          <a:prstGeom prst="line">
            <a:avLst/>
          </a:prstGeom>
          <a:ln w="38100">
            <a:solidFill>
              <a:srgbClr val="82483A"/>
            </a:solidFill>
          </a:ln>
        </p:spPr>
        <p:style>
          <a:lnRef idx="1">
            <a:schemeClr val="accent1"/>
          </a:lnRef>
          <a:fillRef idx="0">
            <a:schemeClr val="accent1"/>
          </a:fillRef>
          <a:effectRef idx="0">
            <a:schemeClr val="accent1"/>
          </a:effectRef>
          <a:fontRef idx="minor">
            <a:schemeClr val="tx1"/>
          </a:fontRef>
        </p:style>
      </p:cxnSp>
      <p:sp>
        <p:nvSpPr>
          <p:cNvPr id="7" name="Content Placeholder 10">
            <a:extLst>
              <a:ext uri="{FF2B5EF4-FFF2-40B4-BE49-F238E27FC236}">
                <a16:creationId xmlns:a16="http://schemas.microsoft.com/office/drawing/2014/main" id="{271912D0-E8F2-E15F-DE5D-56272E3991C3}"/>
              </a:ext>
            </a:extLst>
          </p:cNvPr>
          <p:cNvSpPr txBox="1">
            <a:spLocks/>
          </p:cNvSpPr>
          <p:nvPr/>
        </p:nvSpPr>
        <p:spPr>
          <a:xfrm>
            <a:off x="1096814" y="2886793"/>
            <a:ext cx="7246871" cy="3010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dirty="0">
                <a:latin typeface="Calibri" panose="020F0502020204030204" pitchFamily="34" charset="0"/>
                <a:ea typeface="Calibri" panose="020F0502020204030204" pitchFamily="34" charset="0"/>
                <a:cs typeface="Times New Roman" panose="02020603050405020304" pitchFamily="18" charset="0"/>
              </a:rPr>
              <a:t>An </a:t>
            </a:r>
            <a:r>
              <a:rPr lang="en-US" dirty="0"/>
              <a:t>estimate of a property’s price based on evaluating recently sold, similar properties in the immediate area based on a numbers of factors such as: location, size, and condition.</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8C50015A-1938-6E64-8150-6135E7B2E9D3}"/>
              </a:ext>
            </a:extLst>
          </p:cNvPr>
          <p:cNvGrpSpPr/>
          <p:nvPr/>
        </p:nvGrpSpPr>
        <p:grpSpPr>
          <a:xfrm>
            <a:off x="888460" y="1935115"/>
            <a:ext cx="6477415" cy="727376"/>
            <a:chOff x="346916" y="1863168"/>
            <a:chExt cx="6477415" cy="727376"/>
          </a:xfrm>
        </p:grpSpPr>
        <p:sp>
          <p:nvSpPr>
            <p:cNvPr id="8" name="Flowchart: Terminator 7">
              <a:extLst>
                <a:ext uri="{FF2B5EF4-FFF2-40B4-BE49-F238E27FC236}">
                  <a16:creationId xmlns:a16="http://schemas.microsoft.com/office/drawing/2014/main" id="{17DFBE1D-AFC4-29A7-787A-3E214966BF2A}"/>
                </a:ext>
              </a:extLst>
            </p:cNvPr>
            <p:cNvSpPr/>
            <p:nvPr/>
          </p:nvSpPr>
          <p:spPr>
            <a:xfrm>
              <a:off x="4640957" y="1866580"/>
              <a:ext cx="2183374" cy="723964"/>
            </a:xfrm>
            <a:prstGeom prst="flowChartTerminator">
              <a:avLst/>
            </a:prstGeom>
            <a:solidFill>
              <a:srgbClr val="007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Terminator 8">
              <a:extLst>
                <a:ext uri="{FF2B5EF4-FFF2-40B4-BE49-F238E27FC236}">
                  <a16:creationId xmlns:a16="http://schemas.microsoft.com/office/drawing/2014/main" id="{2420DE95-5F78-25B7-340C-638C1CA42A9C}"/>
                </a:ext>
              </a:extLst>
            </p:cNvPr>
            <p:cNvSpPr/>
            <p:nvPr/>
          </p:nvSpPr>
          <p:spPr>
            <a:xfrm>
              <a:off x="346916" y="1863168"/>
              <a:ext cx="2401711" cy="723964"/>
            </a:xfrm>
            <a:prstGeom prst="flowChartTerminator">
              <a:avLst/>
            </a:prstGeom>
            <a:solidFill>
              <a:srgbClr val="007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9BEBE0-BB6A-A50C-FF2D-E855F3025BF3}"/>
                </a:ext>
              </a:extLst>
            </p:cNvPr>
            <p:cNvSpPr/>
            <p:nvPr/>
          </p:nvSpPr>
          <p:spPr>
            <a:xfrm>
              <a:off x="858256" y="1864355"/>
              <a:ext cx="5471499" cy="723964"/>
            </a:xfrm>
            <a:prstGeom prst="rect">
              <a:avLst/>
            </a:prstGeom>
            <a:solidFill>
              <a:srgbClr val="007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 name="Content Placeholder 10">
            <a:extLst>
              <a:ext uri="{FF2B5EF4-FFF2-40B4-BE49-F238E27FC236}">
                <a16:creationId xmlns:a16="http://schemas.microsoft.com/office/drawing/2014/main" id="{6F09D527-01FB-AFDD-F2F7-964B39428D46}"/>
              </a:ext>
            </a:extLst>
          </p:cNvPr>
          <p:cNvSpPr txBox="1">
            <a:spLocks/>
          </p:cNvSpPr>
          <p:nvPr/>
        </p:nvSpPr>
        <p:spPr>
          <a:xfrm>
            <a:off x="1096814" y="1960579"/>
            <a:ext cx="6416336" cy="7964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None/>
            </a:pPr>
            <a:r>
              <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Comparable Market Price(CMP)</a:t>
            </a:r>
          </a:p>
        </p:txBody>
      </p:sp>
      <p:pic>
        <p:nvPicPr>
          <p:cNvPr id="12" name="Picture 11" descr="Logo&#10;&#10;Description automatically generated with medium confidence">
            <a:extLst>
              <a:ext uri="{FF2B5EF4-FFF2-40B4-BE49-F238E27FC236}">
                <a16:creationId xmlns:a16="http://schemas.microsoft.com/office/drawing/2014/main" id="{022A5E16-156C-5F9C-B05C-357FB8633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9407" y="6130716"/>
            <a:ext cx="2254218" cy="600613"/>
          </a:xfrm>
          <a:prstGeom prst="rect">
            <a:avLst/>
          </a:prstGeom>
        </p:spPr>
      </p:pic>
    </p:spTree>
    <p:extLst>
      <p:ext uri="{BB962C8B-B14F-4D97-AF65-F5344CB8AC3E}">
        <p14:creationId xmlns:p14="http://schemas.microsoft.com/office/powerpoint/2010/main" val="2477824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material, stone&#10;&#10;Description automatically generated">
            <a:extLst>
              <a:ext uri="{FF2B5EF4-FFF2-40B4-BE49-F238E27FC236}">
                <a16:creationId xmlns:a16="http://schemas.microsoft.com/office/drawing/2014/main" id="{6182B885-F533-DE24-D133-4664CF99B144}"/>
              </a:ext>
            </a:extLst>
          </p:cNvPr>
          <p:cNvPicPr>
            <a:picLocks noChangeAspect="1"/>
          </p:cNvPicPr>
          <p:nvPr/>
        </p:nvPicPr>
        <p:blipFill rotWithShape="1">
          <a:blip r:embed="rId3"/>
          <a:srcRect l="43906" t="7981" r="9651" b="7981"/>
          <a:stretch/>
        </p:blipFill>
        <p:spPr>
          <a:xfrm>
            <a:off x="6531429" y="1"/>
            <a:ext cx="5685063" cy="6858000"/>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3151632" y="0"/>
            <a:ext cx="6547214" cy="685800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BCBF39-41B4-19BE-3BAE-79A325BB2030}"/>
              </a:ext>
            </a:extLst>
          </p:cNvPr>
          <p:cNvSpPr>
            <a:spLocks noGrp="1"/>
          </p:cNvSpPr>
          <p:nvPr>
            <p:ph type="title"/>
          </p:nvPr>
        </p:nvSpPr>
        <p:spPr/>
        <p:txBody>
          <a:bodyPr/>
          <a:lstStyle/>
          <a:p>
            <a:r>
              <a:rPr lang="en-US" dirty="0"/>
              <a:t>VALUATION</a:t>
            </a:r>
          </a:p>
        </p:txBody>
      </p:sp>
      <p:cxnSp>
        <p:nvCxnSpPr>
          <p:cNvPr id="13" name="Straight Connector 12">
            <a:extLst>
              <a:ext uri="{FF2B5EF4-FFF2-40B4-BE49-F238E27FC236}">
                <a16:creationId xmlns:a16="http://schemas.microsoft.com/office/drawing/2014/main" id="{128C34B2-4F0B-1D24-18C0-62E5B378584D}"/>
              </a:ext>
            </a:extLst>
          </p:cNvPr>
          <p:cNvCxnSpPr>
            <a:cxnSpLocks/>
          </p:cNvCxnSpPr>
          <p:nvPr/>
        </p:nvCxnSpPr>
        <p:spPr>
          <a:xfrm>
            <a:off x="838200" y="1389888"/>
            <a:ext cx="2869096" cy="0"/>
          </a:xfrm>
          <a:prstGeom prst="line">
            <a:avLst/>
          </a:prstGeom>
          <a:ln w="38100">
            <a:solidFill>
              <a:srgbClr val="82483A"/>
            </a:solidFill>
          </a:ln>
        </p:spPr>
        <p:style>
          <a:lnRef idx="1">
            <a:schemeClr val="accent1"/>
          </a:lnRef>
          <a:fillRef idx="0">
            <a:schemeClr val="accent1"/>
          </a:fillRef>
          <a:effectRef idx="0">
            <a:schemeClr val="accent1"/>
          </a:effectRef>
          <a:fontRef idx="minor">
            <a:schemeClr val="tx1"/>
          </a:fontRef>
        </p:style>
      </p:cxnSp>
      <p:sp>
        <p:nvSpPr>
          <p:cNvPr id="7" name="Content Placeholder 10">
            <a:extLst>
              <a:ext uri="{FF2B5EF4-FFF2-40B4-BE49-F238E27FC236}">
                <a16:creationId xmlns:a16="http://schemas.microsoft.com/office/drawing/2014/main" id="{271912D0-E8F2-E15F-DE5D-56272E3991C3}"/>
              </a:ext>
            </a:extLst>
          </p:cNvPr>
          <p:cNvSpPr txBox="1">
            <a:spLocks/>
          </p:cNvSpPr>
          <p:nvPr/>
        </p:nvSpPr>
        <p:spPr>
          <a:xfrm>
            <a:off x="985737" y="2881029"/>
            <a:ext cx="6699114" cy="35254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dirty="0"/>
              <a:t>A professional, impartial third-party valuation of real property to ensure fairness and accuracy. The evaluator will be qualified as an appraiser and study </a:t>
            </a:r>
            <a:r>
              <a:rPr lang="en-US" b="0" dirty="0">
                <a:effectLst/>
              </a:rPr>
              <a:t>real estate values on a day-to-day basis</a:t>
            </a:r>
            <a:r>
              <a:rPr lang="en-US" sz="2400" b="0" dirty="0">
                <a:effectLst/>
              </a:rPr>
              <a:t>.</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C0033824-69D6-ADD1-5DD1-5F7BB1CA32AE}"/>
              </a:ext>
            </a:extLst>
          </p:cNvPr>
          <p:cNvGrpSpPr/>
          <p:nvPr/>
        </p:nvGrpSpPr>
        <p:grpSpPr>
          <a:xfrm>
            <a:off x="888460" y="1935115"/>
            <a:ext cx="6477415" cy="727376"/>
            <a:chOff x="346916" y="1863168"/>
            <a:chExt cx="6477415" cy="727376"/>
          </a:xfrm>
        </p:grpSpPr>
        <p:sp>
          <p:nvSpPr>
            <p:cNvPr id="8" name="Flowchart: Terminator 7">
              <a:extLst>
                <a:ext uri="{FF2B5EF4-FFF2-40B4-BE49-F238E27FC236}">
                  <a16:creationId xmlns:a16="http://schemas.microsoft.com/office/drawing/2014/main" id="{AB194DAB-2A8D-F710-3703-C2FC9F69BD53}"/>
                </a:ext>
              </a:extLst>
            </p:cNvPr>
            <p:cNvSpPr/>
            <p:nvPr/>
          </p:nvSpPr>
          <p:spPr>
            <a:xfrm>
              <a:off x="4640957" y="1866580"/>
              <a:ext cx="2183374" cy="723964"/>
            </a:xfrm>
            <a:prstGeom prst="flowChartTerminator">
              <a:avLst/>
            </a:prstGeom>
            <a:solidFill>
              <a:srgbClr val="007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Terminator 8">
              <a:extLst>
                <a:ext uri="{FF2B5EF4-FFF2-40B4-BE49-F238E27FC236}">
                  <a16:creationId xmlns:a16="http://schemas.microsoft.com/office/drawing/2014/main" id="{48230A10-FF49-75C7-F116-C9195883DAA1}"/>
                </a:ext>
              </a:extLst>
            </p:cNvPr>
            <p:cNvSpPr/>
            <p:nvPr/>
          </p:nvSpPr>
          <p:spPr>
            <a:xfrm>
              <a:off x="346916" y="1863168"/>
              <a:ext cx="2401711" cy="723964"/>
            </a:xfrm>
            <a:prstGeom prst="flowChartTerminator">
              <a:avLst/>
            </a:prstGeom>
            <a:solidFill>
              <a:srgbClr val="007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0AC4BD-25AB-D002-09B6-4FD919F97D14}"/>
                </a:ext>
              </a:extLst>
            </p:cNvPr>
            <p:cNvSpPr/>
            <p:nvPr/>
          </p:nvSpPr>
          <p:spPr>
            <a:xfrm>
              <a:off x="858256" y="1864355"/>
              <a:ext cx="5471499" cy="723964"/>
            </a:xfrm>
            <a:prstGeom prst="rect">
              <a:avLst/>
            </a:prstGeom>
            <a:solidFill>
              <a:srgbClr val="007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 name="Content Placeholder 10">
            <a:extLst>
              <a:ext uri="{FF2B5EF4-FFF2-40B4-BE49-F238E27FC236}">
                <a16:creationId xmlns:a16="http://schemas.microsoft.com/office/drawing/2014/main" id="{084CFA58-7AD8-1FA1-C31B-1F0C956F9ACD}"/>
              </a:ext>
            </a:extLst>
          </p:cNvPr>
          <p:cNvSpPr txBox="1">
            <a:spLocks/>
          </p:cNvSpPr>
          <p:nvPr/>
        </p:nvSpPr>
        <p:spPr>
          <a:xfrm>
            <a:off x="1096814" y="1960579"/>
            <a:ext cx="5877918" cy="7964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0"/>
              </a:spcBef>
              <a:spcAft>
                <a:spcPts val="800"/>
              </a:spcAft>
              <a:buNone/>
            </a:pPr>
            <a:r>
              <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Independent Appraisal</a:t>
            </a:r>
          </a:p>
        </p:txBody>
      </p:sp>
      <p:pic>
        <p:nvPicPr>
          <p:cNvPr id="14" name="Picture 13" descr="Logo&#10;&#10;Description automatically generated with medium confidence">
            <a:extLst>
              <a:ext uri="{FF2B5EF4-FFF2-40B4-BE49-F238E27FC236}">
                <a16:creationId xmlns:a16="http://schemas.microsoft.com/office/drawing/2014/main" id="{F88132E8-514C-68C6-C8E4-2AA23E7E7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9407" y="6130716"/>
            <a:ext cx="2254218" cy="600613"/>
          </a:xfrm>
          <a:prstGeom prst="rect">
            <a:avLst/>
          </a:prstGeom>
        </p:spPr>
      </p:pic>
    </p:spTree>
    <p:extLst>
      <p:ext uri="{BB962C8B-B14F-4D97-AF65-F5344CB8AC3E}">
        <p14:creationId xmlns:p14="http://schemas.microsoft.com/office/powerpoint/2010/main" val="768221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material, stone&#10;&#10;Description automatically generated">
            <a:extLst>
              <a:ext uri="{FF2B5EF4-FFF2-40B4-BE49-F238E27FC236}">
                <a16:creationId xmlns:a16="http://schemas.microsoft.com/office/drawing/2014/main" id="{9B9294D6-46E8-8D91-E0A5-4B55BC5573BC}"/>
              </a:ext>
            </a:extLst>
          </p:cNvPr>
          <p:cNvPicPr>
            <a:picLocks noChangeAspect="1"/>
          </p:cNvPicPr>
          <p:nvPr/>
        </p:nvPicPr>
        <p:blipFill rotWithShape="1">
          <a:blip r:embed="rId2"/>
          <a:srcRect l="43906" t="7981" r="9651" b="7981"/>
          <a:stretch/>
        </p:blipFill>
        <p:spPr>
          <a:xfrm>
            <a:off x="6531429" y="1"/>
            <a:ext cx="5685063" cy="6858000"/>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3151632" y="0"/>
            <a:ext cx="6547214" cy="685800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3697DF4-C902-6EF3-C969-15629C5354BD}"/>
              </a:ext>
            </a:extLst>
          </p:cNvPr>
          <p:cNvSpPr>
            <a:spLocks noGrp="1"/>
          </p:cNvSpPr>
          <p:nvPr>
            <p:ph type="title"/>
          </p:nvPr>
        </p:nvSpPr>
        <p:spPr>
          <a:xfrm>
            <a:off x="838200" y="365125"/>
            <a:ext cx="10515600" cy="1325563"/>
          </a:xfrm>
        </p:spPr>
        <p:txBody>
          <a:bodyPr/>
          <a:lstStyle/>
          <a:p>
            <a:r>
              <a:rPr lang="en-US" sz="4400" dirty="0"/>
              <a:t>MACRO &amp; MICRO MARKETS</a:t>
            </a:r>
            <a:endParaRPr lang="en-US" dirty="0"/>
          </a:p>
        </p:txBody>
      </p:sp>
      <p:cxnSp>
        <p:nvCxnSpPr>
          <p:cNvPr id="10" name="Straight Connector 9">
            <a:extLst>
              <a:ext uri="{FF2B5EF4-FFF2-40B4-BE49-F238E27FC236}">
                <a16:creationId xmlns:a16="http://schemas.microsoft.com/office/drawing/2014/main" id="{CF3B11FC-F58F-7D0F-01E1-4AD95E57A638}"/>
              </a:ext>
            </a:extLst>
          </p:cNvPr>
          <p:cNvCxnSpPr>
            <a:cxnSpLocks/>
          </p:cNvCxnSpPr>
          <p:nvPr/>
        </p:nvCxnSpPr>
        <p:spPr>
          <a:xfrm>
            <a:off x="838200" y="1389888"/>
            <a:ext cx="7232374" cy="0"/>
          </a:xfrm>
          <a:prstGeom prst="line">
            <a:avLst/>
          </a:prstGeom>
          <a:ln w="38100">
            <a:solidFill>
              <a:srgbClr val="82483A"/>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desert field&#10;&#10;Description generated with very high confidence">
            <a:extLst>
              <a:ext uri="{FF2B5EF4-FFF2-40B4-BE49-F238E27FC236}">
                <a16:creationId xmlns:a16="http://schemas.microsoft.com/office/drawing/2014/main" id="{53B5061B-69DD-C843-2F37-21DD43B5379E}"/>
              </a:ext>
            </a:extLst>
          </p:cNvPr>
          <p:cNvPicPr>
            <a:picLocks noChangeAspect="1"/>
          </p:cNvPicPr>
          <p:nvPr/>
        </p:nvPicPr>
        <p:blipFill rotWithShape="1">
          <a:blip r:embed="rId3"/>
          <a:srcRect l="1033" t="20495" r="51470" b="-20495"/>
          <a:stretch/>
        </p:blipFill>
        <p:spPr>
          <a:xfrm>
            <a:off x="838434" y="1590359"/>
            <a:ext cx="2067479" cy="2649231"/>
          </a:xfrm>
          <a:prstGeom prst="rect">
            <a:avLst/>
          </a:prstGeom>
        </p:spPr>
      </p:pic>
      <p:sp>
        <p:nvSpPr>
          <p:cNvPr id="12" name="Rectangle 11">
            <a:extLst>
              <a:ext uri="{FF2B5EF4-FFF2-40B4-BE49-F238E27FC236}">
                <a16:creationId xmlns:a16="http://schemas.microsoft.com/office/drawing/2014/main" id="{F75342F1-AA45-3DE7-9D80-DB8AD65FC4E1}"/>
              </a:ext>
            </a:extLst>
          </p:cNvPr>
          <p:cNvSpPr/>
          <p:nvPr/>
        </p:nvSpPr>
        <p:spPr>
          <a:xfrm>
            <a:off x="851884" y="4030130"/>
            <a:ext cx="2055437" cy="2486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endParaRPr lang="en-US" sz="2400">
              <a:solidFill>
                <a:prstClr val="white"/>
              </a:solidFill>
              <a:latin typeface="Calibri"/>
            </a:endParaRPr>
          </a:p>
        </p:txBody>
      </p:sp>
      <p:sp>
        <p:nvSpPr>
          <p:cNvPr id="14" name="Rectangle 13">
            <a:extLst>
              <a:ext uri="{FF2B5EF4-FFF2-40B4-BE49-F238E27FC236}">
                <a16:creationId xmlns:a16="http://schemas.microsoft.com/office/drawing/2014/main" id="{00A858E6-4F1C-9970-8521-6EB6EDD9B499}"/>
              </a:ext>
            </a:extLst>
          </p:cNvPr>
          <p:cNvSpPr/>
          <p:nvPr/>
        </p:nvSpPr>
        <p:spPr>
          <a:xfrm>
            <a:off x="3239484" y="4037661"/>
            <a:ext cx="2055437" cy="2428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r>
              <a:rPr lang="en-US" sz="2400" dirty="0">
                <a:solidFill>
                  <a:prstClr val="white"/>
                </a:solidFill>
                <a:latin typeface="Calibri"/>
              </a:rPr>
              <a:t> </a:t>
            </a:r>
          </a:p>
        </p:txBody>
      </p:sp>
      <p:sp>
        <p:nvSpPr>
          <p:cNvPr id="15" name="Rectangle 14">
            <a:extLst>
              <a:ext uri="{FF2B5EF4-FFF2-40B4-BE49-F238E27FC236}">
                <a16:creationId xmlns:a16="http://schemas.microsoft.com/office/drawing/2014/main" id="{EA2D57B6-78CF-59E2-EE18-5E4AD8C43C5E}"/>
              </a:ext>
            </a:extLst>
          </p:cNvPr>
          <p:cNvSpPr/>
          <p:nvPr/>
        </p:nvSpPr>
        <p:spPr>
          <a:xfrm>
            <a:off x="5627592" y="4037661"/>
            <a:ext cx="2055437" cy="2428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r>
              <a:rPr lang="en-US" sz="2400" dirty="0">
                <a:solidFill>
                  <a:prstClr val="white"/>
                </a:solidFill>
                <a:latin typeface="Calibri"/>
              </a:rPr>
              <a:t> </a:t>
            </a:r>
          </a:p>
        </p:txBody>
      </p:sp>
      <p:sp>
        <p:nvSpPr>
          <p:cNvPr id="16" name="Text Placeholder 5">
            <a:extLst>
              <a:ext uri="{FF2B5EF4-FFF2-40B4-BE49-F238E27FC236}">
                <a16:creationId xmlns:a16="http://schemas.microsoft.com/office/drawing/2014/main" id="{F3DB8E53-24AD-E553-F7F2-5DD23BCECDAC}"/>
              </a:ext>
            </a:extLst>
          </p:cNvPr>
          <p:cNvSpPr>
            <a:spLocks noGrp="1"/>
          </p:cNvSpPr>
          <p:nvPr/>
        </p:nvSpPr>
        <p:spPr>
          <a:xfrm>
            <a:off x="3239485" y="4044688"/>
            <a:ext cx="2055437" cy="240016"/>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600" b="0" i="0" kern="1200">
                <a:solidFill>
                  <a:srgbClr val="048BE6"/>
                </a:solidFill>
                <a:latin typeface="Calibri"/>
                <a:ea typeface="+mn-ea"/>
                <a:cs typeface="Calibri"/>
              </a:defRPr>
            </a:lvl1pPr>
            <a:lvl2pPr marL="990575" indent="-380990"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2pPr>
            <a:lvl3pPr marL="1523962" indent="-304792"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3pPr>
            <a:lvl4pPr marL="2133547" indent="-304792"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4pPr>
            <a:lvl5pPr marL="2743131" indent="-304792"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endParaRPr lang="en-US" dirty="0">
              <a:solidFill>
                <a:schemeClr val="bg1"/>
              </a:solidFill>
            </a:endParaRPr>
          </a:p>
        </p:txBody>
      </p:sp>
      <p:sp>
        <p:nvSpPr>
          <p:cNvPr id="17" name="Text Placeholder 44">
            <a:extLst>
              <a:ext uri="{FF2B5EF4-FFF2-40B4-BE49-F238E27FC236}">
                <a16:creationId xmlns:a16="http://schemas.microsoft.com/office/drawing/2014/main" id="{36E5F51B-69E3-0896-BACD-D9B4BFD032F2}"/>
              </a:ext>
            </a:extLst>
          </p:cNvPr>
          <p:cNvSpPr>
            <a:spLocks noGrp="1"/>
          </p:cNvSpPr>
          <p:nvPr/>
        </p:nvSpPr>
        <p:spPr>
          <a:xfrm>
            <a:off x="5627150" y="3724924"/>
            <a:ext cx="2055437" cy="15934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600" b="0" i="0" kern="1200">
                <a:solidFill>
                  <a:srgbClr val="048BE6"/>
                </a:solidFill>
                <a:latin typeface="Calibri"/>
                <a:ea typeface="+mn-ea"/>
                <a:cs typeface="Calibri"/>
              </a:defRPr>
            </a:lvl1pPr>
            <a:lvl2pPr marL="990575" indent="-380990"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2pPr>
            <a:lvl3pPr marL="1523962" indent="-304792"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3pPr>
            <a:lvl4pPr marL="2133547" indent="-304792"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4pPr>
            <a:lvl5pPr marL="2743131" indent="-304792"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dirty="0">
                <a:solidFill>
                  <a:schemeClr val="tx1"/>
                </a:solidFill>
                <a:latin typeface="+mn-lt"/>
              </a:rPr>
              <a:t>Construction</a:t>
            </a:r>
          </a:p>
        </p:txBody>
      </p:sp>
      <p:sp>
        <p:nvSpPr>
          <p:cNvPr id="18" name="Text Placeholder 46">
            <a:extLst>
              <a:ext uri="{FF2B5EF4-FFF2-40B4-BE49-F238E27FC236}">
                <a16:creationId xmlns:a16="http://schemas.microsoft.com/office/drawing/2014/main" id="{848F4859-8635-4AD0-4FE5-C20B9150618F}"/>
              </a:ext>
            </a:extLst>
          </p:cNvPr>
          <p:cNvSpPr>
            <a:spLocks noGrp="1"/>
          </p:cNvSpPr>
          <p:nvPr/>
        </p:nvSpPr>
        <p:spPr>
          <a:xfrm>
            <a:off x="2029997" y="6250203"/>
            <a:ext cx="2055437" cy="15934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600" b="0" i="0" kern="1200">
                <a:solidFill>
                  <a:srgbClr val="048BE6"/>
                </a:solidFill>
                <a:latin typeface="Calibri"/>
                <a:ea typeface="+mn-ea"/>
                <a:cs typeface="Calibri"/>
              </a:defRPr>
            </a:lvl1pPr>
            <a:lvl2pPr marL="990575" indent="-380990"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2pPr>
            <a:lvl3pPr marL="1523962" indent="-304792"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3pPr>
            <a:lvl4pPr marL="2133547" indent="-304792"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4pPr>
            <a:lvl5pPr marL="2743131" indent="-304792"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dirty="0">
                <a:solidFill>
                  <a:schemeClr val="tx1"/>
                </a:solidFill>
                <a:latin typeface="+mn-lt"/>
              </a:rPr>
              <a:t>Residential</a:t>
            </a:r>
          </a:p>
        </p:txBody>
      </p:sp>
      <p:sp>
        <p:nvSpPr>
          <p:cNvPr id="19" name="Text Placeholder 48">
            <a:extLst>
              <a:ext uri="{FF2B5EF4-FFF2-40B4-BE49-F238E27FC236}">
                <a16:creationId xmlns:a16="http://schemas.microsoft.com/office/drawing/2014/main" id="{D74DC6C9-9EB4-4310-ADA2-8FCC7F9338D7}"/>
              </a:ext>
            </a:extLst>
          </p:cNvPr>
          <p:cNvSpPr>
            <a:spLocks noGrp="1"/>
          </p:cNvSpPr>
          <p:nvPr/>
        </p:nvSpPr>
        <p:spPr>
          <a:xfrm>
            <a:off x="4349493" y="6319700"/>
            <a:ext cx="2055437" cy="159347"/>
          </a:xfrm>
          <a:prstGeom prst="rect">
            <a:avLst/>
          </a:prstGeom>
        </p:spPr>
        <p:txBody>
          <a:bodyPr vert="horz" lIns="91440" tIns="45720" rIns="91440" bIns="45720" rtlCol="0">
            <a:noAutofit/>
          </a:bodyPr>
          <a:lstStyle>
            <a:lvl1pPr marL="0" indent="0" algn="l" defTabSz="1219170" rtl="0" eaLnBrk="1" latinLnBrk="0" hangingPunct="1">
              <a:spcBef>
                <a:spcPct val="20000"/>
              </a:spcBef>
              <a:buFontTx/>
              <a:buNone/>
              <a:defRPr sz="1600" b="0" i="0" kern="1200">
                <a:solidFill>
                  <a:srgbClr val="048BE6"/>
                </a:solidFill>
                <a:latin typeface="Calibri"/>
                <a:ea typeface="+mn-ea"/>
                <a:cs typeface="Calibri"/>
              </a:defRPr>
            </a:lvl1pPr>
            <a:lvl2pPr marL="990575" indent="-380990"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2pPr>
            <a:lvl3pPr marL="1523962" indent="-304792"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3pPr>
            <a:lvl4pPr marL="2133547" indent="-304792"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4pPr>
            <a:lvl5pPr marL="2743131" indent="-304792" algn="l" defTabSz="1219170" rtl="0" eaLnBrk="1" latinLnBrk="0" hangingPunct="1">
              <a:spcBef>
                <a:spcPct val="20000"/>
              </a:spcBef>
              <a:buFont typeface="Arial" pitchFamily="34" charset="0"/>
              <a:buChar char="»"/>
              <a:defRPr sz="1400" kern="1200">
                <a:solidFill>
                  <a:schemeClr val="bg1"/>
                </a:solidFill>
                <a:latin typeface="Mission Gothic Regular" pitchFamily="50"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dirty="0">
                <a:solidFill>
                  <a:schemeClr val="tx1"/>
                </a:solidFill>
                <a:latin typeface="+mn-lt"/>
              </a:rPr>
              <a:t>Commercial</a:t>
            </a:r>
          </a:p>
        </p:txBody>
      </p:sp>
      <p:pic>
        <p:nvPicPr>
          <p:cNvPr id="20" name="Picture 19" descr="A close up of a map&#10;&#10;Description generated with high confidence">
            <a:extLst>
              <a:ext uri="{FF2B5EF4-FFF2-40B4-BE49-F238E27FC236}">
                <a16:creationId xmlns:a16="http://schemas.microsoft.com/office/drawing/2014/main" id="{025B5937-B740-0518-6DE1-A3C1DDC9DC02}"/>
              </a:ext>
            </a:extLst>
          </p:cNvPr>
          <p:cNvPicPr>
            <a:picLocks noChangeAspect="1"/>
          </p:cNvPicPr>
          <p:nvPr/>
        </p:nvPicPr>
        <p:blipFill rotWithShape="1">
          <a:blip r:embed="rId4"/>
          <a:srcRect l="18682" t="11349" r="2444" b="1989"/>
          <a:stretch/>
        </p:blipFill>
        <p:spPr>
          <a:xfrm>
            <a:off x="3265969" y="1613800"/>
            <a:ext cx="2034868" cy="2092122"/>
          </a:xfrm>
          <a:prstGeom prst="rect">
            <a:avLst/>
          </a:prstGeom>
        </p:spPr>
      </p:pic>
      <p:sp>
        <p:nvSpPr>
          <p:cNvPr id="21" name="Rectangle 20">
            <a:extLst>
              <a:ext uri="{FF2B5EF4-FFF2-40B4-BE49-F238E27FC236}">
                <a16:creationId xmlns:a16="http://schemas.microsoft.com/office/drawing/2014/main" id="{A27BA62D-8989-710B-D45F-CDE96DD6C3E0}"/>
              </a:ext>
            </a:extLst>
          </p:cNvPr>
          <p:cNvSpPr/>
          <p:nvPr/>
        </p:nvSpPr>
        <p:spPr>
          <a:xfrm>
            <a:off x="3280089" y="3737410"/>
            <a:ext cx="2028952" cy="338554"/>
          </a:xfrm>
          <a:prstGeom prst="rect">
            <a:avLst/>
          </a:prstGeom>
        </p:spPr>
        <p:txBody>
          <a:bodyPr wrap="square">
            <a:spAutoFit/>
          </a:bodyPr>
          <a:lstStyle/>
          <a:p>
            <a:pPr algn="ctr"/>
            <a:r>
              <a:rPr lang="en-US" sz="1600" dirty="0"/>
              <a:t>Development</a:t>
            </a:r>
          </a:p>
        </p:txBody>
      </p:sp>
      <p:pic>
        <p:nvPicPr>
          <p:cNvPr id="22" name="Picture 21" descr="A view of a city&#10;&#10;Description generated with very high confidence">
            <a:extLst>
              <a:ext uri="{FF2B5EF4-FFF2-40B4-BE49-F238E27FC236}">
                <a16:creationId xmlns:a16="http://schemas.microsoft.com/office/drawing/2014/main" id="{90AA041C-A92D-C95A-B79E-CABE5E3875B7}"/>
              </a:ext>
            </a:extLst>
          </p:cNvPr>
          <p:cNvPicPr>
            <a:picLocks noChangeAspect="1"/>
          </p:cNvPicPr>
          <p:nvPr/>
        </p:nvPicPr>
        <p:blipFill rotWithShape="1">
          <a:blip r:embed="rId5"/>
          <a:srcRect l="29536" t="18412" r="29182" b="-1094"/>
          <a:stretch/>
        </p:blipFill>
        <p:spPr>
          <a:xfrm>
            <a:off x="4375272" y="4167166"/>
            <a:ext cx="2037974" cy="2102703"/>
          </a:xfrm>
          <a:prstGeom prst="rect">
            <a:avLst/>
          </a:prstGeom>
        </p:spPr>
      </p:pic>
      <p:pic>
        <p:nvPicPr>
          <p:cNvPr id="23" name="Picture 22" descr="A car parked in front of a building&#10;&#10;Description automatically generated">
            <a:extLst>
              <a:ext uri="{FF2B5EF4-FFF2-40B4-BE49-F238E27FC236}">
                <a16:creationId xmlns:a16="http://schemas.microsoft.com/office/drawing/2014/main" id="{A3B7E057-8C16-696A-93E0-8CDBD800EC7B}"/>
              </a:ext>
            </a:extLst>
          </p:cNvPr>
          <p:cNvPicPr>
            <a:picLocks noChangeAspect="1"/>
          </p:cNvPicPr>
          <p:nvPr/>
        </p:nvPicPr>
        <p:blipFill rotWithShape="1">
          <a:blip r:embed="rId6"/>
          <a:srcRect l="24533" t="24752" r="35871" b="21489"/>
          <a:stretch/>
        </p:blipFill>
        <p:spPr>
          <a:xfrm>
            <a:off x="5660893" y="1607752"/>
            <a:ext cx="2021694" cy="2058656"/>
          </a:xfrm>
          <a:prstGeom prst="rect">
            <a:avLst/>
          </a:prstGeom>
        </p:spPr>
      </p:pic>
      <p:pic>
        <p:nvPicPr>
          <p:cNvPr id="24" name="Picture 23" descr="A large pool of water&#10;&#10;Description automatically generated">
            <a:extLst>
              <a:ext uri="{FF2B5EF4-FFF2-40B4-BE49-F238E27FC236}">
                <a16:creationId xmlns:a16="http://schemas.microsoft.com/office/drawing/2014/main" id="{3138E4D1-9C3C-0E16-0C60-9CB18D0AB928}"/>
              </a:ext>
            </a:extLst>
          </p:cNvPr>
          <p:cNvPicPr>
            <a:picLocks noChangeAspect="1"/>
          </p:cNvPicPr>
          <p:nvPr/>
        </p:nvPicPr>
        <p:blipFill rotWithShape="1">
          <a:blip r:embed="rId7"/>
          <a:srcRect l="18341" r="18341" b="3902"/>
          <a:stretch/>
        </p:blipFill>
        <p:spPr>
          <a:xfrm>
            <a:off x="1977212" y="4187694"/>
            <a:ext cx="2037974" cy="2041407"/>
          </a:xfrm>
          <a:prstGeom prst="rect">
            <a:avLst/>
          </a:prstGeom>
        </p:spPr>
      </p:pic>
      <p:sp>
        <p:nvSpPr>
          <p:cNvPr id="25" name="Rectangle 24">
            <a:extLst>
              <a:ext uri="{FF2B5EF4-FFF2-40B4-BE49-F238E27FC236}">
                <a16:creationId xmlns:a16="http://schemas.microsoft.com/office/drawing/2014/main" id="{7F1E72BE-2E25-F683-68D7-EC19A4873C53}"/>
              </a:ext>
            </a:extLst>
          </p:cNvPr>
          <p:cNvSpPr/>
          <p:nvPr/>
        </p:nvSpPr>
        <p:spPr>
          <a:xfrm>
            <a:off x="884021" y="3712809"/>
            <a:ext cx="2028952" cy="338554"/>
          </a:xfrm>
          <a:prstGeom prst="rect">
            <a:avLst/>
          </a:prstGeom>
        </p:spPr>
        <p:txBody>
          <a:bodyPr wrap="square">
            <a:spAutoFit/>
          </a:bodyPr>
          <a:lstStyle/>
          <a:p>
            <a:pPr algn="ctr"/>
            <a:r>
              <a:rPr lang="en-US" sz="1600" dirty="0"/>
              <a:t>Acquisition</a:t>
            </a:r>
          </a:p>
        </p:txBody>
      </p:sp>
      <p:pic>
        <p:nvPicPr>
          <p:cNvPr id="2" name="Picture 1" descr="Logo&#10;&#10;Description automatically generated with medium confidence">
            <a:extLst>
              <a:ext uri="{FF2B5EF4-FFF2-40B4-BE49-F238E27FC236}">
                <a16:creationId xmlns:a16="http://schemas.microsoft.com/office/drawing/2014/main" id="{9BC9C2FB-FF48-18DD-FE08-B9DA44570D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9407" y="6130716"/>
            <a:ext cx="2254218" cy="600613"/>
          </a:xfrm>
          <a:prstGeom prst="rect">
            <a:avLst/>
          </a:prstGeom>
        </p:spPr>
      </p:pic>
    </p:spTree>
    <p:extLst>
      <p:ext uri="{BB962C8B-B14F-4D97-AF65-F5344CB8AC3E}">
        <p14:creationId xmlns:p14="http://schemas.microsoft.com/office/powerpoint/2010/main" val="270045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196164-C83C-E934-9FFC-13D39E5CA27E}"/>
              </a:ext>
            </a:extLst>
          </p:cNvPr>
          <p:cNvSpPr/>
          <p:nvPr/>
        </p:nvSpPr>
        <p:spPr>
          <a:xfrm>
            <a:off x="-24493" y="-27062"/>
            <a:ext cx="12216493" cy="1078695"/>
          </a:xfrm>
          <a:prstGeom prst="rect">
            <a:avLst/>
          </a:prstGeom>
          <a:solidFill>
            <a:srgbClr val="824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hidden="1">
            <a:extLst>
              <a:ext uri="{FF2B5EF4-FFF2-40B4-BE49-F238E27FC236}">
                <a16:creationId xmlns:a16="http://schemas.microsoft.com/office/drawing/2014/main" id="{55AAFD8B-2A83-2871-34FF-6F4AD01A259F}"/>
              </a:ext>
            </a:extLst>
          </p:cNvPr>
          <p:cNvSpPr/>
          <p:nvPr/>
        </p:nvSpPr>
        <p:spPr>
          <a:xfrm>
            <a:off x="-24493" y="5089800"/>
            <a:ext cx="12192000" cy="1097037"/>
          </a:xfrm>
          <a:prstGeom prst="rect">
            <a:avLst/>
          </a:prstGeom>
          <a:gradFill>
            <a:gsLst>
              <a:gs pos="1835">
                <a:srgbClr val="0094C8"/>
              </a:gs>
              <a:gs pos="49000">
                <a:srgbClr val="0077A0"/>
              </a:gs>
              <a:gs pos="86000">
                <a:srgbClr val="1F5963"/>
              </a:gs>
            </a:gsLst>
            <a:lin ang="25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building material, stone&#10;&#10;Description automatically generated">
            <a:extLst>
              <a:ext uri="{FF2B5EF4-FFF2-40B4-BE49-F238E27FC236}">
                <a16:creationId xmlns:a16="http://schemas.microsoft.com/office/drawing/2014/main" id="{C85630C1-5E09-5185-849E-62CF41969DCC}"/>
              </a:ext>
            </a:extLst>
          </p:cNvPr>
          <p:cNvPicPr>
            <a:picLocks noChangeAspect="1"/>
          </p:cNvPicPr>
          <p:nvPr/>
        </p:nvPicPr>
        <p:blipFill rotWithShape="1">
          <a:blip r:embed="rId2">
            <a:alphaModFix amt="70000"/>
          </a:blip>
          <a:srcRect l="200" t="20969" r="-200" b="7981"/>
          <a:stretch/>
        </p:blipFill>
        <p:spPr>
          <a:xfrm>
            <a:off x="-24493" y="1059903"/>
            <a:ext cx="12240985" cy="5798097"/>
          </a:xfrm>
          <a:prstGeom prst="rect">
            <a:avLst/>
          </a:prstGeom>
        </p:spPr>
      </p:pic>
      <p:sp>
        <p:nvSpPr>
          <p:cNvPr id="2" name="Title 1">
            <a:extLst>
              <a:ext uri="{FF2B5EF4-FFF2-40B4-BE49-F238E27FC236}">
                <a16:creationId xmlns:a16="http://schemas.microsoft.com/office/drawing/2014/main" id="{163AB3E2-6512-A7E9-88CC-E0966C69331F}"/>
              </a:ext>
            </a:extLst>
          </p:cNvPr>
          <p:cNvSpPr>
            <a:spLocks noGrp="1"/>
          </p:cNvSpPr>
          <p:nvPr>
            <p:ph type="title"/>
          </p:nvPr>
        </p:nvSpPr>
        <p:spPr>
          <a:xfrm>
            <a:off x="699053" y="-143467"/>
            <a:ext cx="10515600" cy="1325563"/>
          </a:xfrm>
        </p:spPr>
        <p:txBody>
          <a:bodyPr>
            <a:normAutofit/>
          </a:bodyPr>
          <a:lstStyle/>
          <a:p>
            <a:r>
              <a:rPr lang="en-US" sz="4000" dirty="0">
                <a:solidFill>
                  <a:schemeClr val="bg1"/>
                </a:solidFill>
              </a:rPr>
              <a:t>BORROWERS</a:t>
            </a:r>
          </a:p>
        </p:txBody>
      </p:sp>
      <p:grpSp>
        <p:nvGrpSpPr>
          <p:cNvPr id="31" name="Group 30">
            <a:extLst>
              <a:ext uri="{FF2B5EF4-FFF2-40B4-BE49-F238E27FC236}">
                <a16:creationId xmlns:a16="http://schemas.microsoft.com/office/drawing/2014/main" id="{B69EBE36-CA26-8850-B05C-7246D795E093}"/>
              </a:ext>
            </a:extLst>
          </p:cNvPr>
          <p:cNvGrpSpPr/>
          <p:nvPr/>
        </p:nvGrpSpPr>
        <p:grpSpPr>
          <a:xfrm>
            <a:off x="2117428" y="1443109"/>
            <a:ext cx="7451166" cy="5031687"/>
            <a:chOff x="2117428" y="1443109"/>
            <a:chExt cx="7451166" cy="5031687"/>
          </a:xfrm>
          <a:effectLst>
            <a:outerShdw blurRad="63500" sx="102000" sy="102000" algn="ctr" rotWithShape="0">
              <a:prstClr val="black">
                <a:alpha val="40000"/>
              </a:prstClr>
            </a:outerShdw>
          </a:effectLst>
        </p:grpSpPr>
        <p:pic>
          <p:nvPicPr>
            <p:cNvPr id="19" name="Picture 18" descr="Logo, company name&#10;&#10;Description automatically generated">
              <a:extLst>
                <a:ext uri="{FF2B5EF4-FFF2-40B4-BE49-F238E27FC236}">
                  <a16:creationId xmlns:a16="http://schemas.microsoft.com/office/drawing/2014/main" id="{F3726662-6969-6B4A-364C-0D65A3A1296A}"/>
                </a:ext>
              </a:extLst>
            </p:cNvPr>
            <p:cNvPicPr>
              <a:picLocks noChangeAspect="1"/>
            </p:cNvPicPr>
            <p:nvPr/>
          </p:nvPicPr>
          <p:blipFill>
            <a:blip r:embed="rId3">
              <a:grayscl/>
            </a:blip>
            <a:stretch>
              <a:fillRect/>
            </a:stretch>
          </p:blipFill>
          <p:spPr>
            <a:xfrm>
              <a:off x="2149213" y="1443109"/>
              <a:ext cx="2426998" cy="1630141"/>
            </a:xfrm>
            <a:prstGeom prst="rect">
              <a:avLst/>
            </a:prstGeom>
          </p:spPr>
        </p:pic>
        <p:pic>
          <p:nvPicPr>
            <p:cNvPr id="20" name="Picture 19" descr="Text&#10;&#10;Description automatically generated">
              <a:extLst>
                <a:ext uri="{FF2B5EF4-FFF2-40B4-BE49-F238E27FC236}">
                  <a16:creationId xmlns:a16="http://schemas.microsoft.com/office/drawing/2014/main" id="{191B792D-259E-8ECA-43F7-34FC82B2B00A}"/>
                </a:ext>
              </a:extLst>
            </p:cNvPr>
            <p:cNvPicPr>
              <a:picLocks noChangeAspect="1"/>
            </p:cNvPicPr>
            <p:nvPr/>
          </p:nvPicPr>
          <p:blipFill>
            <a:blip r:embed="rId4">
              <a:grayscl/>
            </a:blip>
            <a:stretch>
              <a:fillRect/>
            </a:stretch>
          </p:blipFill>
          <p:spPr>
            <a:xfrm>
              <a:off x="4637698" y="1443109"/>
              <a:ext cx="2426998" cy="1630141"/>
            </a:xfrm>
            <a:prstGeom prst="rect">
              <a:avLst/>
            </a:prstGeom>
          </p:spPr>
        </p:pic>
        <p:pic>
          <p:nvPicPr>
            <p:cNvPr id="21" name="Picture 20" descr="A picture containing chart&#10;&#10;Description automatically generated">
              <a:extLst>
                <a:ext uri="{FF2B5EF4-FFF2-40B4-BE49-F238E27FC236}">
                  <a16:creationId xmlns:a16="http://schemas.microsoft.com/office/drawing/2014/main" id="{A0C86EDE-352D-C6E1-1ECE-E8EE2221784C}"/>
                </a:ext>
              </a:extLst>
            </p:cNvPr>
            <p:cNvPicPr>
              <a:picLocks noChangeAspect="1"/>
            </p:cNvPicPr>
            <p:nvPr/>
          </p:nvPicPr>
          <p:blipFill>
            <a:blip r:embed="rId5">
              <a:grayscl/>
            </a:blip>
            <a:stretch>
              <a:fillRect/>
            </a:stretch>
          </p:blipFill>
          <p:spPr>
            <a:xfrm>
              <a:off x="7141596" y="1443110"/>
              <a:ext cx="2411584" cy="1619788"/>
            </a:xfrm>
            <a:prstGeom prst="rect">
              <a:avLst/>
            </a:prstGeom>
          </p:spPr>
        </p:pic>
        <p:pic>
          <p:nvPicPr>
            <p:cNvPr id="22" name="Picture 21" descr="Logo, company name&#10;&#10;Description automatically generated">
              <a:extLst>
                <a:ext uri="{FF2B5EF4-FFF2-40B4-BE49-F238E27FC236}">
                  <a16:creationId xmlns:a16="http://schemas.microsoft.com/office/drawing/2014/main" id="{A3C65FA7-D3F0-F56A-F3B1-105A1750E8C7}"/>
                </a:ext>
              </a:extLst>
            </p:cNvPr>
            <p:cNvPicPr>
              <a:picLocks noChangeAspect="1"/>
            </p:cNvPicPr>
            <p:nvPr/>
          </p:nvPicPr>
          <p:blipFill>
            <a:blip r:embed="rId6">
              <a:grayscl/>
            </a:blip>
            <a:stretch>
              <a:fillRect/>
            </a:stretch>
          </p:blipFill>
          <p:spPr>
            <a:xfrm>
              <a:off x="2117428" y="3133821"/>
              <a:ext cx="2426998" cy="1630141"/>
            </a:xfrm>
            <a:prstGeom prst="rect">
              <a:avLst/>
            </a:prstGeom>
          </p:spPr>
        </p:pic>
        <p:pic>
          <p:nvPicPr>
            <p:cNvPr id="23" name="Picture 22" descr="Logo&#10;&#10;Description automatically generated with medium confidence">
              <a:extLst>
                <a:ext uri="{FF2B5EF4-FFF2-40B4-BE49-F238E27FC236}">
                  <a16:creationId xmlns:a16="http://schemas.microsoft.com/office/drawing/2014/main" id="{1E2935EC-9EA5-837A-2EB4-6EF21E50F982}"/>
                </a:ext>
              </a:extLst>
            </p:cNvPr>
            <p:cNvPicPr>
              <a:picLocks noChangeAspect="1"/>
            </p:cNvPicPr>
            <p:nvPr/>
          </p:nvPicPr>
          <p:blipFill>
            <a:blip r:embed="rId7">
              <a:grayscl/>
            </a:blip>
            <a:stretch>
              <a:fillRect/>
            </a:stretch>
          </p:blipFill>
          <p:spPr>
            <a:xfrm>
              <a:off x="4623430" y="3133821"/>
              <a:ext cx="2426998" cy="1630141"/>
            </a:xfrm>
            <a:prstGeom prst="rect">
              <a:avLst/>
            </a:prstGeom>
          </p:spPr>
        </p:pic>
        <p:pic>
          <p:nvPicPr>
            <p:cNvPr id="24" name="Picture 23" descr="Logo&#10;&#10;Description automatically generated">
              <a:extLst>
                <a:ext uri="{FF2B5EF4-FFF2-40B4-BE49-F238E27FC236}">
                  <a16:creationId xmlns:a16="http://schemas.microsoft.com/office/drawing/2014/main" id="{1FF908CB-1B33-2BFD-A285-46ED6A2F4591}"/>
                </a:ext>
              </a:extLst>
            </p:cNvPr>
            <p:cNvPicPr>
              <a:picLocks noChangeAspect="1"/>
            </p:cNvPicPr>
            <p:nvPr/>
          </p:nvPicPr>
          <p:blipFill>
            <a:blip r:embed="rId8">
              <a:grayscl/>
            </a:blip>
            <a:stretch>
              <a:fillRect/>
            </a:stretch>
          </p:blipFill>
          <p:spPr>
            <a:xfrm>
              <a:off x="7141596" y="3133821"/>
              <a:ext cx="2426998" cy="1630141"/>
            </a:xfrm>
            <a:prstGeom prst="rect">
              <a:avLst/>
            </a:prstGeom>
          </p:spPr>
        </p:pic>
        <p:pic>
          <p:nvPicPr>
            <p:cNvPr id="25" name="Picture 24" descr="Logo, company name&#10;&#10;Description automatically generated">
              <a:extLst>
                <a:ext uri="{FF2B5EF4-FFF2-40B4-BE49-F238E27FC236}">
                  <a16:creationId xmlns:a16="http://schemas.microsoft.com/office/drawing/2014/main" id="{9D31D5F0-83E3-E5E4-DDB7-3275085B5718}"/>
                </a:ext>
              </a:extLst>
            </p:cNvPr>
            <p:cNvPicPr>
              <a:picLocks noChangeAspect="1"/>
            </p:cNvPicPr>
            <p:nvPr/>
          </p:nvPicPr>
          <p:blipFill>
            <a:blip r:embed="rId9">
              <a:grayscl/>
            </a:blip>
            <a:stretch>
              <a:fillRect/>
            </a:stretch>
          </p:blipFill>
          <p:spPr>
            <a:xfrm>
              <a:off x="2117428" y="4844655"/>
              <a:ext cx="2419081" cy="1621870"/>
            </a:xfrm>
            <a:prstGeom prst="rect">
              <a:avLst/>
            </a:prstGeom>
          </p:spPr>
        </p:pic>
        <p:pic>
          <p:nvPicPr>
            <p:cNvPr id="26" name="Picture 25" descr="Logo, company name&#10;&#10;Description automatically generated">
              <a:extLst>
                <a:ext uri="{FF2B5EF4-FFF2-40B4-BE49-F238E27FC236}">
                  <a16:creationId xmlns:a16="http://schemas.microsoft.com/office/drawing/2014/main" id="{22D19A95-2B20-C0B0-57AB-36AAFF19C8DD}"/>
                </a:ext>
              </a:extLst>
            </p:cNvPr>
            <p:cNvPicPr>
              <a:picLocks noChangeAspect="1"/>
            </p:cNvPicPr>
            <p:nvPr/>
          </p:nvPicPr>
          <p:blipFill>
            <a:blip r:embed="rId10">
              <a:grayscl/>
            </a:blip>
            <a:stretch>
              <a:fillRect/>
            </a:stretch>
          </p:blipFill>
          <p:spPr>
            <a:xfrm>
              <a:off x="4607691" y="4836383"/>
              <a:ext cx="2426998" cy="1630141"/>
            </a:xfrm>
            <a:prstGeom prst="rect">
              <a:avLst/>
            </a:prstGeom>
          </p:spPr>
        </p:pic>
        <p:pic>
          <p:nvPicPr>
            <p:cNvPr id="27" name="Picture 26" descr="Logo&#10;&#10;Description automatically generated">
              <a:extLst>
                <a:ext uri="{FF2B5EF4-FFF2-40B4-BE49-F238E27FC236}">
                  <a16:creationId xmlns:a16="http://schemas.microsoft.com/office/drawing/2014/main" id="{2B760474-638E-285F-B4FC-0A3F71AA2982}"/>
                </a:ext>
              </a:extLst>
            </p:cNvPr>
            <p:cNvPicPr>
              <a:picLocks noChangeAspect="1"/>
            </p:cNvPicPr>
            <p:nvPr/>
          </p:nvPicPr>
          <p:blipFill>
            <a:blip r:embed="rId11">
              <a:grayscl/>
            </a:blip>
            <a:stretch>
              <a:fillRect/>
            </a:stretch>
          </p:blipFill>
          <p:spPr>
            <a:xfrm>
              <a:off x="7126182" y="4844655"/>
              <a:ext cx="2426998" cy="1630141"/>
            </a:xfrm>
            <a:prstGeom prst="rect">
              <a:avLst/>
            </a:prstGeom>
          </p:spPr>
        </p:pic>
      </p:grpSp>
      <p:pic>
        <p:nvPicPr>
          <p:cNvPr id="10" name="Picture 9" descr="Logo&#10;&#10;Description automatically generated with medium confidence">
            <a:extLst>
              <a:ext uri="{FF2B5EF4-FFF2-40B4-BE49-F238E27FC236}">
                <a16:creationId xmlns:a16="http://schemas.microsoft.com/office/drawing/2014/main" id="{254AA5FE-51FD-5D6A-92C9-BCA4072B8C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89407" y="6130716"/>
            <a:ext cx="2254218" cy="600613"/>
          </a:xfrm>
          <a:prstGeom prst="rect">
            <a:avLst/>
          </a:prstGeom>
        </p:spPr>
      </p:pic>
    </p:spTree>
    <p:extLst>
      <p:ext uri="{BB962C8B-B14F-4D97-AF65-F5344CB8AC3E}">
        <p14:creationId xmlns:p14="http://schemas.microsoft.com/office/powerpoint/2010/main" val="315815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584E7D4-A2F5-41A9-A4AE-B84BD1346A6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657343" y="0"/>
            <a:ext cx="7534657" cy="6858000"/>
          </a:xfrm>
          <a:prstGeom prst="rect">
            <a:avLst/>
          </a:prstGeom>
          <a:solidFill>
            <a:srgbClr val="824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uilding material, stone&#10;&#10;Description automatically generated">
            <a:extLst>
              <a:ext uri="{FF2B5EF4-FFF2-40B4-BE49-F238E27FC236}">
                <a16:creationId xmlns:a16="http://schemas.microsoft.com/office/drawing/2014/main" id="{E72A7DDC-2749-AB66-049F-AA34E17B85E4}"/>
              </a:ext>
            </a:extLst>
          </p:cNvPr>
          <p:cNvPicPr>
            <a:picLocks noChangeAspect="1"/>
          </p:cNvPicPr>
          <p:nvPr/>
        </p:nvPicPr>
        <p:blipFill rotWithShape="1">
          <a:blip r:embed="rId2"/>
          <a:srcRect t="9773" r="5675" b="8557"/>
          <a:stretch/>
        </p:blipFill>
        <p:spPr>
          <a:xfrm rot="10800000">
            <a:off x="0" y="2630"/>
            <a:ext cx="12191999" cy="6852740"/>
          </a:xfrm>
          <a:prstGeom prst="rect">
            <a:avLst/>
          </a:prstGeom>
        </p:spPr>
      </p:pic>
      <p:sp>
        <p:nvSpPr>
          <p:cNvPr id="9" name="Title 1">
            <a:extLst>
              <a:ext uri="{FF2B5EF4-FFF2-40B4-BE49-F238E27FC236}">
                <a16:creationId xmlns:a16="http://schemas.microsoft.com/office/drawing/2014/main" id="{23697DF4-C902-6EF3-C969-15629C5354BD}"/>
              </a:ext>
            </a:extLst>
          </p:cNvPr>
          <p:cNvSpPr>
            <a:spLocks noGrp="1"/>
          </p:cNvSpPr>
          <p:nvPr>
            <p:ph type="title"/>
          </p:nvPr>
        </p:nvSpPr>
        <p:spPr>
          <a:xfrm>
            <a:off x="7523340" y="126671"/>
            <a:ext cx="3702251" cy="1991106"/>
          </a:xfrm>
        </p:spPr>
        <p:txBody>
          <a:bodyPr vert="horz" lIns="91440" tIns="45720" rIns="91440" bIns="45720" rtlCol="0" anchor="b">
            <a:normAutofit/>
          </a:bodyPr>
          <a:lstStyle/>
          <a:p>
            <a:r>
              <a:rPr lang="en-US" sz="6000" dirty="0">
                <a:solidFill>
                  <a:schemeClr val="bg1"/>
                </a:solidFill>
              </a:rPr>
              <a:t>MARKET TRENDS</a:t>
            </a:r>
          </a:p>
        </p:txBody>
      </p:sp>
      <p:sp>
        <p:nvSpPr>
          <p:cNvPr id="36" name="Rectangle 35">
            <a:extLst>
              <a:ext uri="{FF2B5EF4-FFF2-40B4-BE49-F238E27FC236}">
                <a16:creationId xmlns:a16="http://schemas.microsoft.com/office/drawing/2014/main" id="{912531D6-F318-49BD-859A-0B2B715948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79666" y="481264"/>
            <a:ext cx="3207227"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3A78525-353D-47EB-B839-E380DBD7DE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47760" y="481264"/>
            <a:ext cx="3207226"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436C932-B8B8-4A70-8A0D-1A4AD0A9F2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37334" y="3538308"/>
            <a:ext cx="3217652" cy="28624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02AD82C0-24F3-4083-849D-D281174AF259}"/>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7698185" y="2119731"/>
            <a:ext cx="2720529" cy="0"/>
          </a:xfrm>
          <a:prstGeom prst="line">
            <a:avLst/>
          </a:prstGeom>
          <a:ln w="38100">
            <a:solidFill>
              <a:srgbClr val="0077A0"/>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BEC760C0-2D8A-4DE5-9990-FA96D59E53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79666" y="3538308"/>
            <a:ext cx="3207227"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with medium confidence">
            <a:extLst>
              <a:ext uri="{FF2B5EF4-FFF2-40B4-BE49-F238E27FC236}">
                <a16:creationId xmlns:a16="http://schemas.microsoft.com/office/drawing/2014/main" id="{9BC9C2FB-FF48-18DD-FE08-B9DA44570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9407" y="6130716"/>
            <a:ext cx="2254218" cy="600613"/>
          </a:xfrm>
          <a:prstGeom prst="rect">
            <a:avLst/>
          </a:prstGeom>
        </p:spPr>
      </p:pic>
      <p:pic>
        <p:nvPicPr>
          <p:cNvPr id="7" name="Picture 6" descr="A high angle view of a town&#10;&#10;Description automatically generated with low confidence">
            <a:extLst>
              <a:ext uri="{FF2B5EF4-FFF2-40B4-BE49-F238E27FC236}">
                <a16:creationId xmlns:a16="http://schemas.microsoft.com/office/drawing/2014/main" id="{52D734C4-6D4D-6CA0-7889-14C810A37FF6}"/>
              </a:ext>
            </a:extLst>
          </p:cNvPr>
          <p:cNvPicPr>
            <a:picLocks noChangeAspect="1"/>
          </p:cNvPicPr>
          <p:nvPr/>
        </p:nvPicPr>
        <p:blipFill rotWithShape="1">
          <a:blip r:embed="rId4">
            <a:extLst>
              <a:ext uri="{28A0092B-C50C-407E-A947-70E740481C1C}">
                <a14:useLocalDpi xmlns:a14="http://schemas.microsoft.com/office/drawing/2010/main" val="0"/>
              </a:ext>
            </a:extLst>
          </a:blip>
          <a:srcRect l="24788" t="265" r="17273" b="-265"/>
          <a:stretch/>
        </p:blipFill>
        <p:spPr>
          <a:xfrm>
            <a:off x="653947" y="3725161"/>
            <a:ext cx="2859624" cy="2536460"/>
          </a:xfrm>
          <a:prstGeom prst="rect">
            <a:avLst/>
          </a:prstGeom>
        </p:spPr>
      </p:pic>
      <p:pic>
        <p:nvPicPr>
          <p:cNvPr id="8" name="Picture 7" descr="A picture containing outdoor, mountain, nature, shore&#10;&#10;Description automatically generated">
            <a:extLst>
              <a:ext uri="{FF2B5EF4-FFF2-40B4-BE49-F238E27FC236}">
                <a16:creationId xmlns:a16="http://schemas.microsoft.com/office/drawing/2014/main" id="{69C46635-64D3-DEB3-FAD2-7939BA5CA28B}"/>
              </a:ext>
            </a:extLst>
          </p:cNvPr>
          <p:cNvPicPr>
            <a:picLocks noChangeAspect="1"/>
          </p:cNvPicPr>
          <p:nvPr/>
        </p:nvPicPr>
        <p:blipFill rotWithShape="1">
          <a:blip r:embed="rId5">
            <a:extLst>
              <a:ext uri="{28A0092B-C50C-407E-A947-70E740481C1C}">
                <a14:useLocalDpi xmlns:a14="http://schemas.microsoft.com/office/drawing/2010/main" val="0"/>
              </a:ext>
            </a:extLst>
          </a:blip>
          <a:srcRect l="23160" t="739" r="44790" b="25431"/>
          <a:stretch/>
        </p:blipFill>
        <p:spPr>
          <a:xfrm>
            <a:off x="4015868" y="663013"/>
            <a:ext cx="2878251" cy="2537374"/>
          </a:xfrm>
          <a:prstGeom prst="rect">
            <a:avLst/>
          </a:prstGeom>
        </p:spPr>
      </p:pic>
      <p:pic>
        <p:nvPicPr>
          <p:cNvPr id="12" name="Picture 11" descr="A picture containing text, road, grass, sky&#10;&#10;Description automatically generated">
            <a:extLst>
              <a:ext uri="{FF2B5EF4-FFF2-40B4-BE49-F238E27FC236}">
                <a16:creationId xmlns:a16="http://schemas.microsoft.com/office/drawing/2014/main" id="{36ED6C0A-3D8F-392D-43B6-2C1DD6DB06DC}"/>
              </a:ext>
            </a:extLst>
          </p:cNvPr>
          <p:cNvPicPr>
            <a:picLocks noChangeAspect="1"/>
          </p:cNvPicPr>
          <p:nvPr/>
        </p:nvPicPr>
        <p:blipFill rotWithShape="1">
          <a:blip r:embed="rId6">
            <a:extLst>
              <a:ext uri="{28A0092B-C50C-407E-A947-70E740481C1C}">
                <a14:useLocalDpi xmlns:a14="http://schemas.microsoft.com/office/drawing/2010/main" val="0"/>
              </a:ext>
            </a:extLst>
          </a:blip>
          <a:srcRect l="41617" t="19016" r="17025" b="18357"/>
          <a:stretch/>
        </p:blipFill>
        <p:spPr>
          <a:xfrm>
            <a:off x="653947" y="668938"/>
            <a:ext cx="2877291" cy="2531449"/>
          </a:xfrm>
          <a:prstGeom prst="rect">
            <a:avLst/>
          </a:prstGeom>
        </p:spPr>
      </p:pic>
      <p:pic>
        <p:nvPicPr>
          <p:cNvPr id="13" name="Picture 12" descr="A picture containing text, road, way, scene&#10;&#10;Description automatically generated">
            <a:extLst>
              <a:ext uri="{FF2B5EF4-FFF2-40B4-BE49-F238E27FC236}">
                <a16:creationId xmlns:a16="http://schemas.microsoft.com/office/drawing/2014/main" id="{D57189D8-9200-4272-C163-D104C46D77F0}"/>
              </a:ext>
            </a:extLst>
          </p:cNvPr>
          <p:cNvPicPr>
            <a:picLocks noChangeAspect="1"/>
          </p:cNvPicPr>
          <p:nvPr/>
        </p:nvPicPr>
        <p:blipFill rotWithShape="1">
          <a:blip r:embed="rId7">
            <a:extLst>
              <a:ext uri="{28A0092B-C50C-407E-A947-70E740481C1C}">
                <a14:useLocalDpi xmlns:a14="http://schemas.microsoft.com/office/drawing/2010/main" val="0"/>
              </a:ext>
            </a:extLst>
          </a:blip>
          <a:srcRect l="29024" t="30931" r="41372" b="26834"/>
          <a:stretch/>
        </p:blipFill>
        <p:spPr>
          <a:xfrm>
            <a:off x="4015868" y="3725161"/>
            <a:ext cx="2878251" cy="2536460"/>
          </a:xfrm>
          <a:prstGeom prst="rect">
            <a:avLst/>
          </a:prstGeom>
        </p:spPr>
      </p:pic>
      <p:sp>
        <p:nvSpPr>
          <p:cNvPr id="15" name="Content Placeholder 10">
            <a:extLst>
              <a:ext uri="{FF2B5EF4-FFF2-40B4-BE49-F238E27FC236}">
                <a16:creationId xmlns:a16="http://schemas.microsoft.com/office/drawing/2014/main" id="{E67C7F01-7E3C-66F3-A18D-BDFC31920C7F}"/>
              </a:ext>
            </a:extLst>
          </p:cNvPr>
          <p:cNvSpPr txBox="1">
            <a:spLocks/>
          </p:cNvSpPr>
          <p:nvPr/>
        </p:nvSpPr>
        <p:spPr>
          <a:xfrm>
            <a:off x="7610501" y="2375920"/>
            <a:ext cx="4025982" cy="2242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None/>
            </a:pPr>
            <a:r>
              <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What Types of Real Estate are we expanding to?</a:t>
            </a:r>
          </a:p>
          <a:p>
            <a:pPr marL="457200" lvl="1" indent="0">
              <a:lnSpc>
                <a:spcPct val="107000"/>
              </a:lnSpc>
              <a:spcBef>
                <a:spcPts val="0"/>
              </a:spcBef>
              <a:spcAft>
                <a:spcPts val="800"/>
              </a:spcAft>
              <a:buNone/>
            </a:pP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0D714C37-0EE9-758E-6D57-B4CA858A6980}"/>
              </a:ext>
            </a:extLst>
          </p:cNvPr>
          <p:cNvSpPr txBox="1"/>
          <p:nvPr/>
        </p:nvSpPr>
        <p:spPr>
          <a:xfrm>
            <a:off x="7517106" y="5853717"/>
            <a:ext cx="2254218" cy="646331"/>
          </a:xfrm>
          <a:prstGeom prst="rect">
            <a:avLst/>
          </a:prstGeom>
          <a:noFill/>
        </p:spPr>
        <p:txBody>
          <a:bodyPr wrap="square" rtlCol="0">
            <a:spAutoFit/>
          </a:bodyPr>
          <a:lstStyle/>
          <a:p>
            <a:r>
              <a:rPr lang="en-US" sz="1200" i="1" dirty="0">
                <a:solidFill>
                  <a:schemeClr val="bg1"/>
                </a:solidFill>
              </a:rPr>
              <a:t>All loans have already funded and are for demonstrative purposes only.</a:t>
            </a:r>
          </a:p>
        </p:txBody>
      </p:sp>
    </p:spTree>
    <p:extLst>
      <p:ext uri="{BB962C8B-B14F-4D97-AF65-F5344CB8AC3E}">
        <p14:creationId xmlns:p14="http://schemas.microsoft.com/office/powerpoint/2010/main" val="350040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material, stone&#10;&#10;Description automatically generated">
            <a:extLst>
              <a:ext uri="{FF2B5EF4-FFF2-40B4-BE49-F238E27FC236}">
                <a16:creationId xmlns:a16="http://schemas.microsoft.com/office/drawing/2014/main" id="{6BE88D6B-117C-392D-C3F3-E3113C87D002}"/>
              </a:ext>
            </a:extLst>
          </p:cNvPr>
          <p:cNvPicPr>
            <a:picLocks noChangeAspect="1"/>
          </p:cNvPicPr>
          <p:nvPr/>
        </p:nvPicPr>
        <p:blipFill rotWithShape="1">
          <a:blip r:embed="rId2"/>
          <a:srcRect l="200" t="7981" r="-200" b="7981"/>
          <a:stretch/>
        </p:blipFill>
        <p:spPr>
          <a:xfrm>
            <a:off x="-24493" y="1"/>
            <a:ext cx="12240985" cy="6858000"/>
          </a:xfrm>
          <a:prstGeom prst="rect">
            <a:avLst/>
          </a:prstGeom>
        </p:spPr>
      </p:pic>
      <p:sp>
        <p:nvSpPr>
          <p:cNvPr id="5" name="Rectangle 4">
            <a:extLst>
              <a:ext uri="{FF2B5EF4-FFF2-40B4-BE49-F238E27FC236}">
                <a16:creationId xmlns:a16="http://schemas.microsoft.com/office/drawing/2014/main" id="{784D106D-DF22-A514-EB7D-C3F75A4AD3B7}"/>
              </a:ext>
            </a:extLst>
          </p:cNvPr>
          <p:cNvSpPr/>
          <p:nvPr/>
        </p:nvSpPr>
        <p:spPr>
          <a:xfrm>
            <a:off x="543697" y="494270"/>
            <a:ext cx="11182865" cy="546065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9C5BD33-2E50-0F80-2384-40E9E2717206}"/>
              </a:ext>
            </a:extLst>
          </p:cNvPr>
          <p:cNvSpPr txBox="1"/>
          <p:nvPr/>
        </p:nvSpPr>
        <p:spPr>
          <a:xfrm>
            <a:off x="838202" y="1596578"/>
            <a:ext cx="10515598" cy="2062103"/>
          </a:xfrm>
          <a:prstGeom prst="rect">
            <a:avLst/>
          </a:prstGeom>
          <a:noFill/>
        </p:spPr>
        <p:txBody>
          <a:bodyPr wrap="square" rtlCol="0">
            <a:spAutoFit/>
          </a:bodyPr>
          <a:lstStyle/>
          <a:p>
            <a:pPr algn="just">
              <a:defRPr/>
            </a:pPr>
            <a:r>
              <a:rPr lang="en-US" altLang="en-US" sz="1600" dirty="0"/>
              <a:t>As with all types of investments there are inherent risks when investing in Trust Deeds. Money invested through a mortgage broker is not guaranteed to earn any interest or return and is not insured. Before investing, investors will be provided applicable disclosures. Past performance does not guarantee future results or success. Ignite Funding requires a $10,000 minimum investment. The Nevada Mortgage Lending Division requires that investors meet a minimum suitability standards to ensure that the investor’s financial and investment goals warrant the risk of the investment. </a:t>
            </a:r>
          </a:p>
          <a:p>
            <a:pPr algn="just">
              <a:defRPr/>
            </a:pPr>
            <a:endParaRPr lang="en-US" sz="1600" dirty="0"/>
          </a:p>
          <a:p>
            <a:r>
              <a:rPr lang="en-US" sz="1600" dirty="0">
                <a:effectLst/>
              </a:rPr>
              <a:t>Ignite Funding, LLC | 6700 Via </a:t>
            </a:r>
            <a:r>
              <a:rPr lang="en-US" sz="1600" dirty="0" err="1">
                <a:effectLst/>
              </a:rPr>
              <a:t>Austi</a:t>
            </a:r>
            <a:r>
              <a:rPr lang="en-US" sz="1600" dirty="0">
                <a:effectLst/>
              </a:rPr>
              <a:t> Parkway, Suite 300, Las Vegas, NV 89119 | P 702.739.9053 | T 877.739.9094 | F 702.922.6700 | NVMBL #311 | AZ CMB-0932150 |</a:t>
            </a:r>
          </a:p>
        </p:txBody>
      </p:sp>
      <p:sp>
        <p:nvSpPr>
          <p:cNvPr id="7" name="Title 1">
            <a:extLst>
              <a:ext uri="{FF2B5EF4-FFF2-40B4-BE49-F238E27FC236}">
                <a16:creationId xmlns:a16="http://schemas.microsoft.com/office/drawing/2014/main" id="{E3D123B0-39B6-1FA7-1EF5-90B6C80A17C7}"/>
              </a:ext>
            </a:extLst>
          </p:cNvPr>
          <p:cNvSpPr>
            <a:spLocks noGrp="1"/>
          </p:cNvSpPr>
          <p:nvPr>
            <p:ph type="title"/>
          </p:nvPr>
        </p:nvSpPr>
        <p:spPr>
          <a:xfrm>
            <a:off x="838200" y="365125"/>
            <a:ext cx="10515600" cy="1325563"/>
          </a:xfrm>
        </p:spPr>
        <p:txBody>
          <a:bodyPr/>
          <a:lstStyle/>
          <a:p>
            <a:r>
              <a:rPr lang="en-US" dirty="0"/>
              <a:t>DISCLAIMER</a:t>
            </a:r>
          </a:p>
        </p:txBody>
      </p:sp>
      <p:cxnSp>
        <p:nvCxnSpPr>
          <p:cNvPr id="8" name="Straight Connector 7">
            <a:extLst>
              <a:ext uri="{FF2B5EF4-FFF2-40B4-BE49-F238E27FC236}">
                <a16:creationId xmlns:a16="http://schemas.microsoft.com/office/drawing/2014/main" id="{97FFF7BD-EA7A-ABCC-DA84-B0AECEDC6A36}"/>
              </a:ext>
            </a:extLst>
          </p:cNvPr>
          <p:cNvCxnSpPr>
            <a:cxnSpLocks/>
          </p:cNvCxnSpPr>
          <p:nvPr/>
        </p:nvCxnSpPr>
        <p:spPr>
          <a:xfrm>
            <a:off x="838200" y="1415288"/>
            <a:ext cx="3029465" cy="0"/>
          </a:xfrm>
          <a:prstGeom prst="line">
            <a:avLst/>
          </a:prstGeom>
          <a:ln w="25400">
            <a:solidFill>
              <a:srgbClr val="0077A0"/>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F2FB3F37-9FE4-0E53-413A-D4E01EC48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5911" y="6111536"/>
            <a:ext cx="2066173" cy="562978"/>
          </a:xfrm>
          <a:prstGeom prst="rect">
            <a:avLst/>
          </a:prstGeom>
        </p:spPr>
      </p:pic>
      <p:pic>
        <p:nvPicPr>
          <p:cNvPr id="2" name="Picture 1" descr="Rectangle&#10;&#10;Description automatically generated with medium confidence">
            <a:extLst>
              <a:ext uri="{FF2B5EF4-FFF2-40B4-BE49-F238E27FC236}">
                <a16:creationId xmlns:a16="http://schemas.microsoft.com/office/drawing/2014/main" id="{E24CB096-E5FC-B740-A4A9-C0658B14B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173" y="3968536"/>
            <a:ext cx="5829027" cy="1554407"/>
          </a:xfrm>
          <a:prstGeom prst="rect">
            <a:avLst/>
          </a:prstGeom>
        </p:spPr>
      </p:pic>
    </p:spTree>
    <p:extLst>
      <p:ext uri="{BB962C8B-B14F-4D97-AF65-F5344CB8AC3E}">
        <p14:creationId xmlns:p14="http://schemas.microsoft.com/office/powerpoint/2010/main" val="4035191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TotalTime>
  <Words>328</Words>
  <Application>Microsoft Office PowerPoint</Application>
  <PresentationFormat>Widescreen</PresentationFormat>
  <Paragraphs>38</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Bernard MT Condensed</vt:lpstr>
      <vt:lpstr>Calibri</vt:lpstr>
      <vt:lpstr>Calibri Light</vt:lpstr>
      <vt:lpstr>Trebuchet MS</vt:lpstr>
      <vt:lpstr>Office Theme</vt:lpstr>
      <vt:lpstr>CURRENT MARKET INSIGHTS</vt:lpstr>
      <vt:lpstr>PowerPoint Presentation</vt:lpstr>
      <vt:lpstr>VALUATION</vt:lpstr>
      <vt:lpstr>VALUATION</vt:lpstr>
      <vt:lpstr>VALUATION</vt:lpstr>
      <vt:lpstr>MACRO &amp; MICRO MARKETS</vt:lpstr>
      <vt:lpstr>BORROWERS</vt:lpstr>
      <vt:lpstr>MARKET TRENDS</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Jenifer Ostler</dc:creator>
  <cp:lastModifiedBy>Jenifer Ostler</cp:lastModifiedBy>
  <cp:revision>35</cp:revision>
  <cp:lastPrinted>2023-01-20T21:17:30Z</cp:lastPrinted>
  <dcterms:created xsi:type="dcterms:W3CDTF">2023-01-11T17:25:50Z</dcterms:created>
  <dcterms:modified xsi:type="dcterms:W3CDTF">2023-02-07T20:50:28Z</dcterms:modified>
</cp:coreProperties>
</file>