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779" r:id="rId3"/>
    <p:sldId id="357" r:id="rId4"/>
    <p:sldId id="266" r:id="rId5"/>
    <p:sldId id="794" r:id="rId6"/>
    <p:sldId id="778" r:id="rId7"/>
    <p:sldId id="798" r:id="rId8"/>
    <p:sldId id="797" r:id="rId9"/>
    <p:sldId id="268" r:id="rId10"/>
    <p:sldId id="791" r:id="rId11"/>
    <p:sldId id="339" r:id="rId12"/>
    <p:sldId id="26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7A0"/>
    <a:srgbClr val="0094C8"/>
    <a:srgbClr val="1F5963"/>
    <a:srgbClr val="F47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4660"/>
  </p:normalViewPr>
  <p:slideViewPr>
    <p:cSldViewPr snapToGrid="0">
      <p:cViewPr varScale="1">
        <p:scale>
          <a:sx n="93" d="100"/>
          <a:sy n="93"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F418A79-F834-46E0-ABB2-D75D6848D61D}" type="datetimeFigureOut">
              <a:rPr lang="en-US" smtClean="0"/>
              <a:t>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D1BAE71-508B-477B-B108-1BBFEE5137AD}" type="slidenum">
              <a:rPr lang="en-US" smtClean="0"/>
              <a:t>‹#›</a:t>
            </a:fld>
            <a:endParaRPr lang="en-US"/>
          </a:p>
        </p:txBody>
      </p:sp>
    </p:spTree>
    <p:extLst>
      <p:ext uri="{BB962C8B-B14F-4D97-AF65-F5344CB8AC3E}">
        <p14:creationId xmlns:p14="http://schemas.microsoft.com/office/powerpoint/2010/main" val="341269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98F05-CF24-49A7-8414-6DBB463B77FB}" type="slidenum">
              <a:rPr lang="en-US" smtClean="0"/>
              <a:t>3</a:t>
            </a:fld>
            <a:endParaRPr lang="en-US"/>
          </a:p>
        </p:txBody>
      </p:sp>
    </p:spTree>
    <p:extLst>
      <p:ext uri="{BB962C8B-B14F-4D97-AF65-F5344CB8AC3E}">
        <p14:creationId xmlns:p14="http://schemas.microsoft.com/office/powerpoint/2010/main" val="68232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2815A0-B182-42F7-A4E1-BF8510F50E9F}" type="slidenum">
              <a:rPr lang="en-US" smtClean="0"/>
              <a:t>6</a:t>
            </a:fld>
            <a:endParaRPr lang="en-US"/>
          </a:p>
        </p:txBody>
      </p:sp>
    </p:spTree>
    <p:extLst>
      <p:ext uri="{BB962C8B-B14F-4D97-AF65-F5344CB8AC3E}">
        <p14:creationId xmlns:p14="http://schemas.microsoft.com/office/powerpoint/2010/main" val="375755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2815A0-B182-42F7-A4E1-BF8510F50E9F}" type="slidenum">
              <a:rPr lang="en-US" smtClean="0"/>
              <a:t>7</a:t>
            </a:fld>
            <a:endParaRPr lang="en-US"/>
          </a:p>
        </p:txBody>
      </p:sp>
    </p:spTree>
    <p:extLst>
      <p:ext uri="{BB962C8B-B14F-4D97-AF65-F5344CB8AC3E}">
        <p14:creationId xmlns:p14="http://schemas.microsoft.com/office/powerpoint/2010/main" val="131766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2815A0-B182-42F7-A4E1-BF8510F50E9F}" type="slidenum">
              <a:rPr lang="en-US" smtClean="0"/>
              <a:t>10</a:t>
            </a:fld>
            <a:endParaRPr lang="en-US"/>
          </a:p>
        </p:txBody>
      </p:sp>
    </p:spTree>
    <p:extLst>
      <p:ext uri="{BB962C8B-B14F-4D97-AF65-F5344CB8AC3E}">
        <p14:creationId xmlns:p14="http://schemas.microsoft.com/office/powerpoint/2010/main" val="388621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98F05-CF24-49A7-8414-6DBB463B77FB}" type="slidenum">
              <a:rPr lang="en-US" smtClean="0"/>
              <a:t>11</a:t>
            </a:fld>
            <a:endParaRPr lang="en-US"/>
          </a:p>
        </p:txBody>
      </p:sp>
    </p:spTree>
    <p:extLst>
      <p:ext uri="{BB962C8B-B14F-4D97-AF65-F5344CB8AC3E}">
        <p14:creationId xmlns:p14="http://schemas.microsoft.com/office/powerpoint/2010/main" val="261461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862F-E40B-6B46-D32D-90A8DAE8C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0B391-5D6A-2ECC-F96B-2B4CD8FDE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A6E90-B361-D10A-E466-A59C12150504}"/>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5" name="Footer Placeholder 4">
            <a:extLst>
              <a:ext uri="{FF2B5EF4-FFF2-40B4-BE49-F238E27FC236}">
                <a16:creationId xmlns:a16="http://schemas.microsoft.com/office/drawing/2014/main" id="{12C4B2C8-51AE-4431-887F-7E4DEA454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55BA-4C5D-84ED-65B4-F24C24795D97}"/>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36719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28E6-4205-4E1D-4616-636F60968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EDD8C-8286-C358-2ADB-F744D21CD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C3A63-B59B-8D21-17B4-717A293CEE39}"/>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5" name="Footer Placeholder 4">
            <a:extLst>
              <a:ext uri="{FF2B5EF4-FFF2-40B4-BE49-F238E27FC236}">
                <a16:creationId xmlns:a16="http://schemas.microsoft.com/office/drawing/2014/main" id="{4DA16323-5806-DED7-C099-AE64E4E75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5004A-7BC1-0D36-B919-40F51ED0D9DA}"/>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52098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55941-6F21-0781-D652-1FDB55C0A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FD32C7-3ADC-91E1-16ED-57F06064D3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50EDC-EE7D-DBE9-FF89-2C9A2BF96AF0}"/>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5" name="Footer Placeholder 4">
            <a:extLst>
              <a:ext uri="{FF2B5EF4-FFF2-40B4-BE49-F238E27FC236}">
                <a16:creationId xmlns:a16="http://schemas.microsoft.com/office/drawing/2014/main" id="{EBE41945-58B4-89EF-8CAF-F84E8AF1B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8EDD0-6BFF-6845-F2FF-D99807D852E8}"/>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53772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FDE2-1E4F-67A0-AA84-B2EF0146D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6B49C-9ED9-7FB3-CBAB-870C96AB9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24441-A4D9-4C32-7095-C93017B24B2E}"/>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5" name="Footer Placeholder 4">
            <a:extLst>
              <a:ext uri="{FF2B5EF4-FFF2-40B4-BE49-F238E27FC236}">
                <a16:creationId xmlns:a16="http://schemas.microsoft.com/office/drawing/2014/main" id="{5055AC53-C59B-E78A-9572-1FBE35C03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6F559-AA53-3447-D4C3-6A53856D1091}"/>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390000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1DE3-82FE-AC23-7ADE-CB745B618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4AACC-B32B-3E56-A4FB-35943E406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24E58-18F1-88E3-2E84-2E602D87BDD9}"/>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5" name="Footer Placeholder 4">
            <a:extLst>
              <a:ext uri="{FF2B5EF4-FFF2-40B4-BE49-F238E27FC236}">
                <a16:creationId xmlns:a16="http://schemas.microsoft.com/office/drawing/2014/main" id="{1B0C2F06-B725-DEA7-C177-BD29CB53C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9060C-9129-AF23-104F-68D04461C416}"/>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5979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5DFF-6509-2B0C-8FEA-65B26A5B6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EB4D9-DA42-1E35-2CD3-5285EF7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36C89D-904E-FD8D-F174-E98880AE7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061FB9-1329-1DED-0D53-20C9FCA8044B}"/>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6" name="Footer Placeholder 5">
            <a:extLst>
              <a:ext uri="{FF2B5EF4-FFF2-40B4-BE49-F238E27FC236}">
                <a16:creationId xmlns:a16="http://schemas.microsoft.com/office/drawing/2014/main" id="{BF778841-4A76-BB49-228D-66CC187B9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92226-1CE3-64FC-7A27-FD3974A7DD07}"/>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357695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4060-2AB4-A7CE-C739-8B00D0120D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9FDA38-F26D-73C9-BC16-37E0A703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B862F-983B-FCC2-E194-BE13B2883B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53B16E-179F-C398-5066-87262D10C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4330A-AA33-A8CB-EB77-B789D42BEA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38BB0-DDC9-8D08-35BD-D1605E7AED35}"/>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8" name="Footer Placeholder 7">
            <a:extLst>
              <a:ext uri="{FF2B5EF4-FFF2-40B4-BE49-F238E27FC236}">
                <a16:creationId xmlns:a16="http://schemas.microsoft.com/office/drawing/2014/main" id="{0C008BF2-AAEE-0DB6-38D9-A9BBA40B85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0AA1C4-7883-6126-5FD9-B55345A4B3BA}"/>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49269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3330-90CF-894A-9FC3-9AA6E1120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C9DE70-26A2-6507-818A-4D8BDB01EDD2}"/>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4" name="Footer Placeholder 3">
            <a:extLst>
              <a:ext uri="{FF2B5EF4-FFF2-40B4-BE49-F238E27FC236}">
                <a16:creationId xmlns:a16="http://schemas.microsoft.com/office/drawing/2014/main" id="{5FAF2FF2-A2F5-D179-EB0A-FDC98100FC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3FC9F1-9494-FC86-7ECA-A58FD7A19086}"/>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49582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9B5B1-7C66-7826-52A7-05CB934F317D}"/>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3" name="Footer Placeholder 2">
            <a:extLst>
              <a:ext uri="{FF2B5EF4-FFF2-40B4-BE49-F238E27FC236}">
                <a16:creationId xmlns:a16="http://schemas.microsoft.com/office/drawing/2014/main" id="{232E0BE7-BA7A-14A3-C16B-E901B5514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8D49F-EC53-5713-9B01-6E65742C0649}"/>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1932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3404-7DA2-EF58-172D-774C3808E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80B54-F65F-A1D9-02D7-4F3734CFC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8277E-140D-A380-C694-A57A953A4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9B742-5A78-03DE-E81B-750928C6D987}"/>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6" name="Footer Placeholder 5">
            <a:extLst>
              <a:ext uri="{FF2B5EF4-FFF2-40B4-BE49-F238E27FC236}">
                <a16:creationId xmlns:a16="http://schemas.microsoft.com/office/drawing/2014/main" id="{431FC2F8-0583-0095-DC68-2A49C2CC3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E9AA1-A4F5-AA90-3147-2143E9380438}"/>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2024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8D3B-995F-261E-3C7B-8D0C39EA0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B82874-D173-1957-E73A-26C835196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AD85F-FD2C-DB84-F2F7-299CED40E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2FB14-FA49-D25E-1E46-578729BC6789}"/>
              </a:ext>
            </a:extLst>
          </p:cNvPr>
          <p:cNvSpPr>
            <a:spLocks noGrp="1"/>
          </p:cNvSpPr>
          <p:nvPr>
            <p:ph type="dt" sz="half" idx="10"/>
          </p:nvPr>
        </p:nvSpPr>
        <p:spPr/>
        <p:txBody>
          <a:bodyPr/>
          <a:lstStyle/>
          <a:p>
            <a:fld id="{20BE5037-2BA5-4A59-97F9-97C46BC0F160}" type="datetimeFigureOut">
              <a:rPr lang="en-US" smtClean="0"/>
              <a:t>2/7/2023</a:t>
            </a:fld>
            <a:endParaRPr lang="en-US"/>
          </a:p>
        </p:txBody>
      </p:sp>
      <p:sp>
        <p:nvSpPr>
          <p:cNvPr id="6" name="Footer Placeholder 5">
            <a:extLst>
              <a:ext uri="{FF2B5EF4-FFF2-40B4-BE49-F238E27FC236}">
                <a16:creationId xmlns:a16="http://schemas.microsoft.com/office/drawing/2014/main" id="{BA4C181D-475E-5DDD-53CA-6792AE1C4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1C534-3522-47C8-E3C7-AB39AC6191F1}"/>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78179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E764D-914E-8AAD-49CF-54B81A420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166F0-96E8-9543-CD10-283A8BA03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A68D8-D9CC-E6C8-6A95-0DA6CEEFB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E5037-2BA5-4A59-97F9-97C46BC0F160}" type="datetimeFigureOut">
              <a:rPr lang="en-US" smtClean="0"/>
              <a:t>2/7/2023</a:t>
            </a:fld>
            <a:endParaRPr lang="en-US"/>
          </a:p>
        </p:txBody>
      </p:sp>
      <p:sp>
        <p:nvSpPr>
          <p:cNvPr id="5" name="Footer Placeholder 4">
            <a:extLst>
              <a:ext uri="{FF2B5EF4-FFF2-40B4-BE49-F238E27FC236}">
                <a16:creationId xmlns:a16="http://schemas.microsoft.com/office/drawing/2014/main" id="{3C841AA8-760D-4707-CE8E-7920B9EC0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0A4C1A-BF07-42AD-F9FB-010E9AFED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1D40-9FCA-44D2-B5C8-4C6465EF50E5}" type="slidenum">
              <a:rPr lang="en-US" smtClean="0"/>
              <a:t>‹#›</a:t>
            </a:fld>
            <a:endParaRPr lang="en-US"/>
          </a:p>
        </p:txBody>
      </p:sp>
    </p:spTree>
    <p:extLst>
      <p:ext uri="{BB962C8B-B14F-4D97-AF65-F5344CB8AC3E}">
        <p14:creationId xmlns:p14="http://schemas.microsoft.com/office/powerpoint/2010/main" val="34742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3" Type="http://schemas.openxmlformats.org/officeDocument/2006/relationships/image" Target="../media/image4.jpg"/><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14.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6.wdp"/><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jpg"/><Relationship Id="rId4" Type="http://schemas.microsoft.com/office/2007/relationships/hdphoto" Target="../media/hdphoto1.wdp"/><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0.jp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ACE841-6FAD-1232-54AC-F6225600A4B0}"/>
              </a:ext>
            </a:extLst>
          </p:cNvPr>
          <p:cNvPicPr>
            <a:picLocks noChangeAspect="1"/>
          </p:cNvPicPr>
          <p:nvPr/>
        </p:nvPicPr>
        <p:blipFill rotWithShape="1">
          <a:blip r:embed="rId2">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F7F3EAB-AF18-DC1C-022C-E02CB3AF4867}"/>
              </a:ext>
            </a:extLst>
          </p:cNvPr>
          <p:cNvSpPr>
            <a:spLocks noGrp="1"/>
          </p:cNvSpPr>
          <p:nvPr>
            <p:ph type="ctrTitle"/>
          </p:nvPr>
        </p:nvSpPr>
        <p:spPr>
          <a:xfrm>
            <a:off x="8200924" y="3231930"/>
            <a:ext cx="3467614" cy="1834056"/>
          </a:xfrm>
        </p:spPr>
        <p:txBody>
          <a:bodyPr>
            <a:normAutofit/>
          </a:bodyPr>
          <a:lstStyle/>
          <a:p>
            <a:r>
              <a:rPr lang="en-US" sz="4000" dirty="0"/>
              <a:t>THIS IS HOW WE DO IT</a:t>
            </a:r>
          </a:p>
        </p:txBody>
      </p:sp>
      <p:sp>
        <p:nvSpPr>
          <p:cNvPr id="3" name="Subtitle 2">
            <a:extLst>
              <a:ext uri="{FF2B5EF4-FFF2-40B4-BE49-F238E27FC236}">
                <a16:creationId xmlns:a16="http://schemas.microsoft.com/office/drawing/2014/main" id="{F51CBED1-57D8-01C1-A44C-1FFA433A0B0E}"/>
              </a:ext>
            </a:extLst>
          </p:cNvPr>
          <p:cNvSpPr>
            <a:spLocks noGrp="1"/>
          </p:cNvSpPr>
          <p:nvPr>
            <p:ph type="subTitle" idx="1"/>
          </p:nvPr>
        </p:nvSpPr>
        <p:spPr>
          <a:xfrm>
            <a:off x="7782910" y="5242675"/>
            <a:ext cx="4330262" cy="683284"/>
          </a:xfrm>
        </p:spPr>
        <p:txBody>
          <a:bodyPr>
            <a:normAutofit/>
          </a:bodyPr>
          <a:lstStyle/>
          <a:p>
            <a:r>
              <a:rPr lang="en-US" sz="2000" dirty="0"/>
              <a:t>Presented by </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645214A-9590-BA61-C3C6-9D73772C4DC3}"/>
              </a:ext>
            </a:extLst>
          </p:cNvPr>
          <p:cNvSpPr txBox="1">
            <a:spLocks/>
          </p:cNvSpPr>
          <p:nvPr/>
        </p:nvSpPr>
        <p:spPr>
          <a:xfrm>
            <a:off x="9098384" y="5473062"/>
            <a:ext cx="2775678" cy="571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t>CARRIE COOK</a:t>
            </a:r>
          </a:p>
        </p:txBody>
      </p:sp>
      <p:pic>
        <p:nvPicPr>
          <p:cNvPr id="13" name="Picture 12" descr="A close-up of a person smiling&#10;&#10;Description automatically generated">
            <a:extLst>
              <a:ext uri="{FF2B5EF4-FFF2-40B4-BE49-F238E27FC236}">
                <a16:creationId xmlns:a16="http://schemas.microsoft.com/office/drawing/2014/main" id="{453F6CA5-1F48-EB38-E5B7-CF7A36296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747" y="5242675"/>
            <a:ext cx="890637" cy="890637"/>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66B2B40-04F3-E293-20EF-BBF3CA343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71" y="1342088"/>
            <a:ext cx="10649294" cy="2837393"/>
          </a:xfrm>
          <a:prstGeom prst="rect">
            <a:avLst/>
          </a:prstGeom>
        </p:spPr>
      </p:pic>
    </p:spTree>
    <p:extLst>
      <p:ext uri="{BB962C8B-B14F-4D97-AF65-F5344CB8AC3E}">
        <p14:creationId xmlns:p14="http://schemas.microsoft.com/office/powerpoint/2010/main" val="421955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727DA8FC-E840-FDF8-00DF-548930B99C31}"/>
              </a:ext>
            </a:extLst>
          </p:cNvPr>
          <p:cNvPicPr>
            <a:picLocks noChangeAspect="1"/>
          </p:cNvPicPr>
          <p:nvPr/>
        </p:nvPicPr>
        <p:blipFill rotWithShape="1">
          <a:blip r:embed="rId3"/>
          <a:srcRect l="1690" t="3136" r="197" b="44712"/>
          <a:stretch/>
        </p:blipFill>
        <p:spPr>
          <a:xfrm>
            <a:off x="1" y="16021"/>
            <a:ext cx="12191996" cy="6825958"/>
          </a:xfrm>
          <a:prstGeom prst="rect">
            <a:avLst/>
          </a:prstGeom>
        </p:spPr>
      </p:pic>
      <p:sp>
        <p:nvSpPr>
          <p:cNvPr id="16" name="Rectangle 15">
            <a:extLst>
              <a:ext uri="{FF2B5EF4-FFF2-40B4-BE49-F238E27FC236}">
                <a16:creationId xmlns:a16="http://schemas.microsoft.com/office/drawing/2014/main" id="{A7F298DA-FA90-9995-89AD-8D61CC774840}"/>
              </a:ext>
            </a:extLst>
          </p:cNvPr>
          <p:cNvSpPr/>
          <p:nvPr/>
        </p:nvSpPr>
        <p:spPr>
          <a:xfrm>
            <a:off x="0" y="1179884"/>
            <a:ext cx="12207972" cy="1380346"/>
          </a:xfrm>
          <a:prstGeom prst="rect">
            <a:avLst/>
          </a:prstGeom>
          <a:gradFill>
            <a:gsLst>
              <a:gs pos="1835">
                <a:srgbClr val="0094C8"/>
              </a:gs>
              <a:gs pos="49000">
                <a:srgbClr val="0077A0"/>
              </a:gs>
              <a:gs pos="86000">
                <a:srgbClr val="1F5963"/>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52A4AD-9FA0-52AE-CA10-550F8AE8A4D8}"/>
              </a:ext>
            </a:extLst>
          </p:cNvPr>
          <p:cNvSpPr/>
          <p:nvPr/>
        </p:nvSpPr>
        <p:spPr>
          <a:xfrm>
            <a:off x="-7987" y="2905499"/>
            <a:ext cx="12207972" cy="1380346"/>
          </a:xfrm>
          <a:prstGeom prst="rect">
            <a:avLst/>
          </a:prstGeom>
          <a:gradFill>
            <a:gsLst>
              <a:gs pos="1835">
                <a:srgbClr val="0094C8"/>
              </a:gs>
              <a:gs pos="49000">
                <a:srgbClr val="0077A0"/>
              </a:gs>
              <a:gs pos="86000">
                <a:srgbClr val="1F5963"/>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3915A28-27C9-F359-199C-0DD6C2039B16}"/>
              </a:ext>
            </a:extLst>
          </p:cNvPr>
          <p:cNvSpPr/>
          <p:nvPr/>
        </p:nvSpPr>
        <p:spPr>
          <a:xfrm>
            <a:off x="-31950" y="4631114"/>
            <a:ext cx="12207972" cy="1380346"/>
          </a:xfrm>
          <a:prstGeom prst="rect">
            <a:avLst/>
          </a:prstGeom>
          <a:gradFill>
            <a:gsLst>
              <a:gs pos="1835">
                <a:srgbClr val="0094C8"/>
              </a:gs>
              <a:gs pos="49000">
                <a:srgbClr val="0077A0"/>
              </a:gs>
              <a:gs pos="86000">
                <a:srgbClr val="1F5963"/>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the moon&#10;&#10;Description automatically generated with medium confidence">
            <a:extLst>
              <a:ext uri="{FF2B5EF4-FFF2-40B4-BE49-F238E27FC236}">
                <a16:creationId xmlns:a16="http://schemas.microsoft.com/office/drawing/2014/main" id="{0B13E679-61A0-72F5-AE7C-939A53C63701}"/>
              </a:ext>
            </a:extLst>
          </p:cNvPr>
          <p:cNvPicPr>
            <a:picLocks noChangeAspect="1"/>
          </p:cNvPicPr>
          <p:nvPr/>
        </p:nvPicPr>
        <p:blipFill rotWithShape="1">
          <a:blip r:embed="rId4">
            <a:extLst>
              <a:ext uri="{28A0092B-C50C-407E-A947-70E740481C1C}">
                <a14:useLocalDpi xmlns:a14="http://schemas.microsoft.com/office/drawing/2010/main" val="0"/>
              </a:ext>
            </a:extLst>
          </a:blip>
          <a:srcRect l="24445" t="25829" r="24971" b="21804"/>
          <a:stretch/>
        </p:blipFill>
        <p:spPr>
          <a:xfrm>
            <a:off x="382947" y="1349815"/>
            <a:ext cx="1517440" cy="1051448"/>
          </a:xfrm>
          <a:prstGeom prst="rect">
            <a:avLst/>
          </a:prstGeom>
          <a:effectLst>
            <a:outerShdw blurRad="50800" dist="38100" dir="8100000" algn="tr" rotWithShape="0">
              <a:prstClr val="black">
                <a:alpha val="40000"/>
              </a:prstClr>
            </a:outerShdw>
          </a:effectLst>
        </p:spPr>
      </p:pic>
      <p:pic>
        <p:nvPicPr>
          <p:cNvPr id="12" name="Picture 11" descr="A close up of the moon&#10;&#10;Description automatically generated with medium confidence">
            <a:extLst>
              <a:ext uri="{FF2B5EF4-FFF2-40B4-BE49-F238E27FC236}">
                <a16:creationId xmlns:a16="http://schemas.microsoft.com/office/drawing/2014/main" id="{F71BAC2C-8364-3F24-0173-81CF7E127662}"/>
              </a:ext>
            </a:extLst>
          </p:cNvPr>
          <p:cNvPicPr>
            <a:picLocks noChangeAspect="1"/>
          </p:cNvPicPr>
          <p:nvPr/>
        </p:nvPicPr>
        <p:blipFill rotWithShape="1">
          <a:blip r:embed="rId4">
            <a:extLst>
              <a:ext uri="{28A0092B-C50C-407E-A947-70E740481C1C}">
                <a14:useLocalDpi xmlns:a14="http://schemas.microsoft.com/office/drawing/2010/main" val="0"/>
              </a:ext>
            </a:extLst>
          </a:blip>
          <a:srcRect l="24445" t="25829" r="24971" b="21804"/>
          <a:stretch/>
        </p:blipFill>
        <p:spPr>
          <a:xfrm>
            <a:off x="382947" y="3041225"/>
            <a:ext cx="1517440" cy="1051448"/>
          </a:xfrm>
          <a:prstGeom prst="rect">
            <a:avLst/>
          </a:prstGeom>
          <a:effectLst>
            <a:outerShdw blurRad="50800" dist="38100" dir="8100000" algn="tr" rotWithShape="0">
              <a:prstClr val="black">
                <a:alpha val="40000"/>
              </a:prstClr>
            </a:outerShdw>
          </a:effectLst>
        </p:spPr>
      </p:pic>
      <p:pic>
        <p:nvPicPr>
          <p:cNvPr id="13" name="Picture 12" descr="A close up of the moon&#10;&#10;Description automatically generated with medium confidence">
            <a:extLst>
              <a:ext uri="{FF2B5EF4-FFF2-40B4-BE49-F238E27FC236}">
                <a16:creationId xmlns:a16="http://schemas.microsoft.com/office/drawing/2014/main" id="{9353254B-F3F0-504D-2832-612EEAFC2F39}"/>
              </a:ext>
            </a:extLst>
          </p:cNvPr>
          <p:cNvPicPr>
            <a:picLocks noChangeAspect="1"/>
          </p:cNvPicPr>
          <p:nvPr/>
        </p:nvPicPr>
        <p:blipFill rotWithShape="1">
          <a:blip r:embed="rId4">
            <a:extLst>
              <a:ext uri="{28A0092B-C50C-407E-A947-70E740481C1C}">
                <a14:useLocalDpi xmlns:a14="http://schemas.microsoft.com/office/drawing/2010/main" val="0"/>
              </a:ext>
            </a:extLst>
          </a:blip>
          <a:srcRect l="24445" t="25829" r="24971" b="21804"/>
          <a:stretch/>
        </p:blipFill>
        <p:spPr>
          <a:xfrm>
            <a:off x="390631" y="4779868"/>
            <a:ext cx="1517440" cy="1051448"/>
          </a:xfrm>
          <a:prstGeom prst="rect">
            <a:avLst/>
          </a:prstGeom>
          <a:effectLst>
            <a:outerShdw blurRad="50800" dist="38100" dir="8100000" algn="tr" rotWithShape="0">
              <a:prstClr val="black">
                <a:alpha val="40000"/>
              </a:prstClr>
            </a:outerShdw>
          </a:effectLst>
        </p:spPr>
      </p:pic>
      <p:grpSp>
        <p:nvGrpSpPr>
          <p:cNvPr id="3" name="Group 2">
            <a:extLst>
              <a:ext uri="{FF2B5EF4-FFF2-40B4-BE49-F238E27FC236}">
                <a16:creationId xmlns:a16="http://schemas.microsoft.com/office/drawing/2014/main" id="{3DBBA997-D5C7-9CA7-BB81-C04F7D5FE6EF}"/>
              </a:ext>
            </a:extLst>
          </p:cNvPr>
          <p:cNvGrpSpPr/>
          <p:nvPr/>
        </p:nvGrpSpPr>
        <p:grpSpPr>
          <a:xfrm>
            <a:off x="1966833" y="3011585"/>
            <a:ext cx="9234552" cy="1106873"/>
            <a:chOff x="1966833" y="3011585"/>
            <a:chExt cx="9234552" cy="1106873"/>
          </a:xfrm>
        </p:grpSpPr>
        <p:sp>
          <p:nvSpPr>
            <p:cNvPr id="14" name="Title 3">
              <a:extLst>
                <a:ext uri="{FF2B5EF4-FFF2-40B4-BE49-F238E27FC236}">
                  <a16:creationId xmlns:a16="http://schemas.microsoft.com/office/drawing/2014/main" id="{1F236A52-C9AB-E638-010E-6F3F0F140D3F}"/>
                </a:ext>
              </a:extLst>
            </p:cNvPr>
            <p:cNvSpPr txBox="1">
              <a:spLocks/>
            </p:cNvSpPr>
            <p:nvPr/>
          </p:nvSpPr>
          <p:spPr>
            <a:xfrm>
              <a:off x="1966833" y="3037520"/>
              <a:ext cx="4293290"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800" b="1" dirty="0">
                  <a:solidFill>
                    <a:schemeClr val="bg1"/>
                  </a:solidFill>
                  <a:latin typeface="Arial" panose="020B0604020202020204" pitchFamily="34" charset="0"/>
                  <a:cs typeface="Arial" panose="020B0604020202020204" pitchFamily="34" charset="0"/>
                </a:rPr>
                <a:t>FUNDED</a:t>
              </a:r>
              <a:endParaRPr lang="en-US" sz="4800" dirty="0">
                <a:solidFill>
                  <a:schemeClr val="bg1"/>
                </a:solidFill>
              </a:endParaRPr>
            </a:p>
          </p:txBody>
        </p:sp>
        <p:sp>
          <p:nvSpPr>
            <p:cNvPr id="17" name="Title 3">
              <a:extLst>
                <a:ext uri="{FF2B5EF4-FFF2-40B4-BE49-F238E27FC236}">
                  <a16:creationId xmlns:a16="http://schemas.microsoft.com/office/drawing/2014/main" id="{A374527F-0207-092E-7C56-2917A494AE32}"/>
                </a:ext>
              </a:extLst>
            </p:cNvPr>
            <p:cNvSpPr txBox="1">
              <a:spLocks/>
            </p:cNvSpPr>
            <p:nvPr/>
          </p:nvSpPr>
          <p:spPr>
            <a:xfrm>
              <a:off x="5335132" y="3037370"/>
              <a:ext cx="3411885"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$1.4</a:t>
              </a:r>
              <a:endParaRPr lang="en-US" sz="8800" dirty="0">
                <a:solidFill>
                  <a:schemeClr val="bg1"/>
                </a:solidFill>
              </a:endParaRPr>
            </a:p>
          </p:txBody>
        </p:sp>
        <p:sp>
          <p:nvSpPr>
            <p:cNvPr id="20" name="Title 3">
              <a:extLst>
                <a:ext uri="{FF2B5EF4-FFF2-40B4-BE49-F238E27FC236}">
                  <a16:creationId xmlns:a16="http://schemas.microsoft.com/office/drawing/2014/main" id="{E1A737F7-4638-BB22-C2E7-B5E15342EE99}"/>
                </a:ext>
              </a:extLst>
            </p:cNvPr>
            <p:cNvSpPr txBox="1">
              <a:spLocks/>
            </p:cNvSpPr>
            <p:nvPr/>
          </p:nvSpPr>
          <p:spPr>
            <a:xfrm>
              <a:off x="8226956" y="3011585"/>
              <a:ext cx="2974429"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BILLION SINCE 2011 </a:t>
              </a:r>
            </a:p>
          </p:txBody>
        </p:sp>
      </p:grpSp>
      <p:grpSp>
        <p:nvGrpSpPr>
          <p:cNvPr id="6" name="Group 5">
            <a:extLst>
              <a:ext uri="{FF2B5EF4-FFF2-40B4-BE49-F238E27FC236}">
                <a16:creationId xmlns:a16="http://schemas.microsoft.com/office/drawing/2014/main" id="{4A02A4FC-52A1-3A83-2EAE-67B53E372D0D}"/>
              </a:ext>
            </a:extLst>
          </p:cNvPr>
          <p:cNvGrpSpPr/>
          <p:nvPr/>
        </p:nvGrpSpPr>
        <p:grpSpPr>
          <a:xfrm>
            <a:off x="1966833" y="4750228"/>
            <a:ext cx="9425297" cy="1145806"/>
            <a:chOff x="1966833" y="4750228"/>
            <a:chExt cx="9425297" cy="1145806"/>
          </a:xfrm>
        </p:grpSpPr>
        <p:sp>
          <p:nvSpPr>
            <p:cNvPr id="15" name="Title 3">
              <a:extLst>
                <a:ext uri="{FF2B5EF4-FFF2-40B4-BE49-F238E27FC236}">
                  <a16:creationId xmlns:a16="http://schemas.microsoft.com/office/drawing/2014/main" id="{56C3A7BE-A1C9-931D-6F9B-E3D56C40CD94}"/>
                </a:ext>
              </a:extLst>
            </p:cNvPr>
            <p:cNvSpPr txBox="1">
              <a:spLocks/>
            </p:cNvSpPr>
            <p:nvPr/>
          </p:nvSpPr>
          <p:spPr>
            <a:xfrm>
              <a:off x="1966833" y="4814946"/>
              <a:ext cx="4293290"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800" b="1" dirty="0">
                  <a:solidFill>
                    <a:schemeClr val="bg1"/>
                  </a:solidFill>
                  <a:latin typeface="Arial" panose="020B0604020202020204" pitchFamily="34" charset="0"/>
                  <a:cs typeface="Arial" panose="020B0604020202020204" pitchFamily="34" charset="0"/>
                </a:rPr>
                <a:t>LOANS</a:t>
              </a:r>
              <a:endParaRPr lang="en-US" sz="4800" dirty="0">
                <a:solidFill>
                  <a:schemeClr val="bg1"/>
                </a:solidFill>
              </a:endParaRPr>
            </a:p>
          </p:txBody>
        </p:sp>
        <p:sp>
          <p:nvSpPr>
            <p:cNvPr id="18" name="Title 3">
              <a:extLst>
                <a:ext uri="{FF2B5EF4-FFF2-40B4-BE49-F238E27FC236}">
                  <a16:creationId xmlns:a16="http://schemas.microsoft.com/office/drawing/2014/main" id="{4A3578D1-CF59-92C1-CED7-E15B71054DB3}"/>
                </a:ext>
              </a:extLst>
            </p:cNvPr>
            <p:cNvSpPr txBox="1">
              <a:spLocks/>
            </p:cNvSpPr>
            <p:nvPr/>
          </p:nvSpPr>
          <p:spPr>
            <a:xfrm>
              <a:off x="5503944" y="4779868"/>
              <a:ext cx="3411885"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1,800</a:t>
              </a:r>
              <a:endParaRPr lang="en-US" sz="8800" dirty="0">
                <a:solidFill>
                  <a:schemeClr val="bg1"/>
                </a:solidFill>
              </a:endParaRPr>
            </a:p>
          </p:txBody>
        </p:sp>
        <p:sp>
          <p:nvSpPr>
            <p:cNvPr id="21" name="Title 3">
              <a:extLst>
                <a:ext uri="{FF2B5EF4-FFF2-40B4-BE49-F238E27FC236}">
                  <a16:creationId xmlns:a16="http://schemas.microsoft.com/office/drawing/2014/main" id="{9FEF6420-0C8F-FF35-76DF-5D200E90B14E}"/>
                </a:ext>
              </a:extLst>
            </p:cNvPr>
            <p:cNvSpPr txBox="1">
              <a:spLocks/>
            </p:cNvSpPr>
            <p:nvPr/>
          </p:nvSpPr>
          <p:spPr>
            <a:xfrm>
              <a:off x="8417701" y="4750228"/>
              <a:ext cx="2974429"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SINCE 2011</a:t>
              </a:r>
              <a:endParaRPr lang="en-US" sz="2000" dirty="0">
                <a:solidFill>
                  <a:schemeClr val="bg1"/>
                </a:solidFill>
              </a:endParaRPr>
            </a:p>
          </p:txBody>
        </p:sp>
        <p:sp>
          <p:nvSpPr>
            <p:cNvPr id="22" name="Title 3">
              <a:extLst>
                <a:ext uri="{FF2B5EF4-FFF2-40B4-BE49-F238E27FC236}">
                  <a16:creationId xmlns:a16="http://schemas.microsoft.com/office/drawing/2014/main" id="{BC1165F1-6298-30B1-A670-751A9D3381C0}"/>
                </a:ext>
              </a:extLst>
            </p:cNvPr>
            <p:cNvSpPr txBox="1">
              <a:spLocks/>
            </p:cNvSpPr>
            <p:nvPr/>
          </p:nvSpPr>
          <p:spPr>
            <a:xfrm>
              <a:off x="3577586" y="4814946"/>
              <a:ext cx="2974429"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OVER</a:t>
              </a:r>
              <a:endParaRPr lang="en-US" sz="2000" dirty="0">
                <a:solidFill>
                  <a:schemeClr val="bg1"/>
                </a:solidFill>
              </a:endParaRPr>
            </a:p>
          </p:txBody>
        </p:sp>
      </p:grpSp>
      <p:grpSp>
        <p:nvGrpSpPr>
          <p:cNvPr id="24" name="Group 23">
            <a:extLst>
              <a:ext uri="{FF2B5EF4-FFF2-40B4-BE49-F238E27FC236}">
                <a16:creationId xmlns:a16="http://schemas.microsoft.com/office/drawing/2014/main" id="{3EDDBB08-5D7B-1CBA-FFAF-F285A932C3CD}"/>
              </a:ext>
            </a:extLst>
          </p:cNvPr>
          <p:cNvGrpSpPr/>
          <p:nvPr/>
        </p:nvGrpSpPr>
        <p:grpSpPr>
          <a:xfrm>
            <a:off x="1966833" y="1319808"/>
            <a:ext cx="9234552" cy="1092053"/>
            <a:chOff x="1966833" y="1319808"/>
            <a:chExt cx="9234552" cy="1092053"/>
          </a:xfrm>
        </p:grpSpPr>
        <p:sp>
          <p:nvSpPr>
            <p:cNvPr id="9" name="Title 3">
              <a:extLst>
                <a:ext uri="{FF2B5EF4-FFF2-40B4-BE49-F238E27FC236}">
                  <a16:creationId xmlns:a16="http://schemas.microsoft.com/office/drawing/2014/main" id="{6C7C49BE-0E60-BE3D-4471-EDDA927F37B2}"/>
                </a:ext>
              </a:extLst>
            </p:cNvPr>
            <p:cNvSpPr txBox="1">
              <a:spLocks/>
            </p:cNvSpPr>
            <p:nvPr/>
          </p:nvSpPr>
          <p:spPr>
            <a:xfrm>
              <a:off x="1966833" y="1330923"/>
              <a:ext cx="4293290"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800" b="1" dirty="0">
                  <a:solidFill>
                    <a:schemeClr val="bg1"/>
                  </a:solidFill>
                  <a:latin typeface="Arial" panose="020B0604020202020204" pitchFamily="34" charset="0"/>
                  <a:cs typeface="Arial" panose="020B0604020202020204" pitchFamily="34" charset="0"/>
                </a:rPr>
                <a:t>SERVICING</a:t>
              </a:r>
              <a:endParaRPr lang="en-US" sz="4800" dirty="0">
                <a:solidFill>
                  <a:schemeClr val="bg1"/>
                </a:solidFill>
              </a:endParaRPr>
            </a:p>
          </p:txBody>
        </p:sp>
        <p:sp>
          <p:nvSpPr>
            <p:cNvPr id="10" name="Title 3">
              <a:extLst>
                <a:ext uri="{FF2B5EF4-FFF2-40B4-BE49-F238E27FC236}">
                  <a16:creationId xmlns:a16="http://schemas.microsoft.com/office/drawing/2014/main" id="{6B9CC120-848C-0C61-8D59-0C56D97B0C99}"/>
                </a:ext>
              </a:extLst>
            </p:cNvPr>
            <p:cNvSpPr txBox="1">
              <a:spLocks/>
            </p:cNvSpPr>
            <p:nvPr/>
          </p:nvSpPr>
          <p:spPr>
            <a:xfrm>
              <a:off x="5335132" y="1330773"/>
              <a:ext cx="3411885"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$339</a:t>
              </a:r>
              <a:endParaRPr lang="en-US" sz="8800" dirty="0">
                <a:solidFill>
                  <a:schemeClr val="bg1"/>
                </a:solidFill>
              </a:endParaRPr>
            </a:p>
          </p:txBody>
        </p:sp>
        <p:sp>
          <p:nvSpPr>
            <p:cNvPr id="23" name="Title 3">
              <a:extLst>
                <a:ext uri="{FF2B5EF4-FFF2-40B4-BE49-F238E27FC236}">
                  <a16:creationId xmlns:a16="http://schemas.microsoft.com/office/drawing/2014/main" id="{DAA92942-F0A9-BF14-110D-4234CE65E5EC}"/>
                </a:ext>
              </a:extLst>
            </p:cNvPr>
            <p:cNvSpPr txBox="1">
              <a:spLocks/>
            </p:cNvSpPr>
            <p:nvPr/>
          </p:nvSpPr>
          <p:spPr>
            <a:xfrm>
              <a:off x="8226956" y="1319808"/>
              <a:ext cx="2974429"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MM AS OF 1.4.23</a:t>
              </a:r>
              <a:endParaRPr lang="en-US" sz="2000" dirty="0">
                <a:solidFill>
                  <a:schemeClr val="bg1"/>
                </a:solidFill>
              </a:endParaRPr>
            </a:p>
          </p:txBody>
        </p:sp>
      </p:grpSp>
    </p:spTree>
    <p:extLst>
      <p:ext uri="{BB962C8B-B14F-4D97-AF65-F5344CB8AC3E}">
        <p14:creationId xmlns:p14="http://schemas.microsoft.com/office/powerpoint/2010/main" val="7073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fabric&#10;&#10;Description automatically generated">
            <a:extLst>
              <a:ext uri="{FF2B5EF4-FFF2-40B4-BE49-F238E27FC236}">
                <a16:creationId xmlns:a16="http://schemas.microsoft.com/office/drawing/2014/main" id="{0D87DC08-A776-EBDE-F37C-47C5D60F944C}"/>
              </a:ext>
            </a:extLst>
          </p:cNvPr>
          <p:cNvPicPr>
            <a:picLocks noChangeAspect="1"/>
          </p:cNvPicPr>
          <p:nvPr/>
        </p:nvPicPr>
        <p:blipFill rotWithShape="1">
          <a:blip r:embed="rId3"/>
          <a:srcRect l="1690" t="3136" r="197" b="44712"/>
          <a:stretch/>
        </p:blipFill>
        <p:spPr>
          <a:xfrm>
            <a:off x="1" y="16021"/>
            <a:ext cx="12191996" cy="6825958"/>
          </a:xfrm>
          <a:prstGeom prst="rect">
            <a:avLst/>
          </a:prstGeom>
        </p:spPr>
      </p:pic>
      <p:sp>
        <p:nvSpPr>
          <p:cNvPr id="31" name="Rectangle 30">
            <a:extLst>
              <a:ext uri="{FF2B5EF4-FFF2-40B4-BE49-F238E27FC236}">
                <a16:creationId xmlns:a16="http://schemas.microsoft.com/office/drawing/2014/main" id="{F5AA6332-A991-0773-60F6-36243139C043}"/>
              </a:ext>
            </a:extLst>
          </p:cNvPr>
          <p:cNvSpPr/>
          <p:nvPr/>
        </p:nvSpPr>
        <p:spPr>
          <a:xfrm>
            <a:off x="1173374" y="545761"/>
            <a:ext cx="9939781" cy="586115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BACA8FF-00DE-C53B-44E7-343604D73273}"/>
              </a:ext>
            </a:extLst>
          </p:cNvPr>
          <p:cNvGrpSpPr/>
          <p:nvPr/>
        </p:nvGrpSpPr>
        <p:grpSpPr>
          <a:xfrm>
            <a:off x="1343157" y="661324"/>
            <a:ext cx="2391399" cy="2591500"/>
            <a:chOff x="1908641" y="625229"/>
            <a:chExt cx="2391399" cy="2591500"/>
          </a:xfrm>
        </p:grpSpPr>
        <p:sp>
          <p:nvSpPr>
            <p:cNvPr id="3" name="Arrow: Right 2">
              <a:extLst>
                <a:ext uri="{FF2B5EF4-FFF2-40B4-BE49-F238E27FC236}">
                  <a16:creationId xmlns:a16="http://schemas.microsoft.com/office/drawing/2014/main" id="{17B0F703-8CA9-4F96-0815-D56AA04A8624}"/>
                </a:ext>
              </a:extLst>
            </p:cNvPr>
            <p:cNvSpPr/>
            <p:nvPr/>
          </p:nvSpPr>
          <p:spPr>
            <a:xfrm>
              <a:off x="3743449" y="625229"/>
              <a:ext cx="556591"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person, indoor&#10;&#10;Description automatically generated">
              <a:extLst>
                <a:ext uri="{FF2B5EF4-FFF2-40B4-BE49-F238E27FC236}">
                  <a16:creationId xmlns:a16="http://schemas.microsoft.com/office/drawing/2014/main" id="{4AD72C98-26D1-5AD4-5F53-F47065F7F69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4129" t="3240" r="12354" b="5072"/>
            <a:stretch/>
          </p:blipFill>
          <p:spPr>
            <a:xfrm>
              <a:off x="1995552" y="1631828"/>
              <a:ext cx="2165453" cy="1584901"/>
            </a:xfrm>
            <a:prstGeom prst="rect">
              <a:avLst/>
            </a:prstGeom>
          </p:spPr>
        </p:pic>
        <p:sp>
          <p:nvSpPr>
            <p:cNvPr id="32" name="TextBox 31">
              <a:extLst>
                <a:ext uri="{FF2B5EF4-FFF2-40B4-BE49-F238E27FC236}">
                  <a16:creationId xmlns:a16="http://schemas.microsoft.com/office/drawing/2014/main" id="{C062D811-EA37-F2DD-0E60-33444770FCC5}"/>
                </a:ext>
              </a:extLst>
            </p:cNvPr>
            <p:cNvSpPr txBox="1"/>
            <p:nvPr/>
          </p:nvSpPr>
          <p:spPr>
            <a:xfrm>
              <a:off x="1908641" y="707456"/>
              <a:ext cx="2180277" cy="646331"/>
            </a:xfrm>
            <a:prstGeom prst="rect">
              <a:avLst/>
            </a:prstGeom>
            <a:noFill/>
          </p:spPr>
          <p:txBody>
            <a:bodyPr wrap="square" rtlCol="0">
              <a:spAutoFit/>
            </a:bodyPr>
            <a:lstStyle/>
            <a:p>
              <a:pPr marL="0" indent="0">
                <a:buNone/>
              </a:pPr>
              <a:r>
                <a:rPr lang="en-JM" b="1" dirty="0">
                  <a:ea typeface="Calibri"/>
                  <a:cs typeface="Times"/>
                </a:rPr>
                <a:t>STEP ONE</a:t>
              </a:r>
            </a:p>
            <a:p>
              <a:pPr marL="0" indent="0">
                <a:buNone/>
              </a:pPr>
              <a:r>
                <a:rPr lang="en-JM" dirty="0">
                  <a:ea typeface="Calibri"/>
                  <a:cs typeface="Times"/>
                </a:rPr>
                <a:t>OPEN AN ACCOUNT</a:t>
              </a:r>
            </a:p>
          </p:txBody>
        </p:sp>
      </p:grpSp>
      <p:grpSp>
        <p:nvGrpSpPr>
          <p:cNvPr id="5" name="Group 4">
            <a:extLst>
              <a:ext uri="{FF2B5EF4-FFF2-40B4-BE49-F238E27FC236}">
                <a16:creationId xmlns:a16="http://schemas.microsoft.com/office/drawing/2014/main" id="{6C5CE10E-2F1C-AD27-0294-5B32E83265BC}"/>
              </a:ext>
            </a:extLst>
          </p:cNvPr>
          <p:cNvGrpSpPr/>
          <p:nvPr/>
        </p:nvGrpSpPr>
        <p:grpSpPr>
          <a:xfrm>
            <a:off x="3803474" y="661324"/>
            <a:ext cx="2211919" cy="2598337"/>
            <a:chOff x="4368958" y="625229"/>
            <a:chExt cx="2211919" cy="2598337"/>
          </a:xfrm>
        </p:grpSpPr>
        <p:pic>
          <p:nvPicPr>
            <p:cNvPr id="11" name="Picture 10" descr="A picture containing text, computer, computer, person&#10;&#10;Description automatically generated">
              <a:extLst>
                <a:ext uri="{FF2B5EF4-FFF2-40B4-BE49-F238E27FC236}">
                  <a16:creationId xmlns:a16="http://schemas.microsoft.com/office/drawing/2014/main" id="{69A6B33F-0B6C-0C27-FEB8-F56BF33FBBB1}"/>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1100" t="24693" r="9136"/>
            <a:stretch/>
          </p:blipFill>
          <p:spPr>
            <a:xfrm>
              <a:off x="4368958" y="1631828"/>
              <a:ext cx="2211919" cy="1591738"/>
            </a:xfrm>
            <a:prstGeom prst="rect">
              <a:avLst/>
            </a:prstGeom>
          </p:spPr>
        </p:pic>
        <p:sp>
          <p:nvSpPr>
            <p:cNvPr id="13" name="Arrow: Right 12">
              <a:extLst>
                <a:ext uri="{FF2B5EF4-FFF2-40B4-BE49-F238E27FC236}">
                  <a16:creationId xmlns:a16="http://schemas.microsoft.com/office/drawing/2014/main" id="{BB4374BF-A945-D5A2-8693-DA6CB4A0102C}"/>
                </a:ext>
              </a:extLst>
            </p:cNvPr>
            <p:cNvSpPr/>
            <p:nvPr/>
          </p:nvSpPr>
          <p:spPr>
            <a:xfrm>
              <a:off x="5814246" y="625229"/>
              <a:ext cx="556591"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7747751-46B4-AF42-FFFE-DDA7F01F62DF}"/>
                </a:ext>
              </a:extLst>
            </p:cNvPr>
            <p:cNvSpPr txBox="1"/>
            <p:nvPr/>
          </p:nvSpPr>
          <p:spPr>
            <a:xfrm>
              <a:off x="4464472" y="688646"/>
              <a:ext cx="1523447" cy="923330"/>
            </a:xfrm>
            <a:prstGeom prst="rect">
              <a:avLst/>
            </a:prstGeom>
            <a:noFill/>
          </p:spPr>
          <p:txBody>
            <a:bodyPr wrap="square" rtlCol="0">
              <a:spAutoFit/>
            </a:bodyPr>
            <a:lstStyle/>
            <a:p>
              <a:pPr marL="0" indent="0">
                <a:buNone/>
              </a:pPr>
              <a:r>
                <a:rPr lang="en-JM" b="1" dirty="0">
                  <a:ea typeface="Calibri"/>
                  <a:cs typeface="Times"/>
                </a:rPr>
                <a:t>STEP TWO</a:t>
              </a:r>
            </a:p>
            <a:p>
              <a:pPr marL="0" indent="0">
                <a:buNone/>
              </a:pPr>
              <a:r>
                <a:rPr lang="en-JM" dirty="0">
                  <a:ea typeface="Calibri"/>
                  <a:cs typeface="Times"/>
                </a:rPr>
                <a:t>SELECT AN INVESTMENT</a:t>
              </a:r>
            </a:p>
          </p:txBody>
        </p:sp>
      </p:grpSp>
      <p:grpSp>
        <p:nvGrpSpPr>
          <p:cNvPr id="24" name="Group 23">
            <a:extLst>
              <a:ext uri="{FF2B5EF4-FFF2-40B4-BE49-F238E27FC236}">
                <a16:creationId xmlns:a16="http://schemas.microsoft.com/office/drawing/2014/main" id="{866A258D-78D3-D18E-5213-B50847793657}"/>
              </a:ext>
            </a:extLst>
          </p:cNvPr>
          <p:cNvGrpSpPr/>
          <p:nvPr/>
        </p:nvGrpSpPr>
        <p:grpSpPr>
          <a:xfrm>
            <a:off x="6143264" y="661324"/>
            <a:ext cx="2598759" cy="2591500"/>
            <a:chOff x="6143264" y="661324"/>
            <a:chExt cx="2598759" cy="2591500"/>
          </a:xfrm>
        </p:grpSpPr>
        <p:pic>
          <p:nvPicPr>
            <p:cNvPr id="6" name="Picture 5" descr="A person using a computer&#10;&#10;Description automatically generated with medium confidence">
              <a:extLst>
                <a:ext uri="{FF2B5EF4-FFF2-40B4-BE49-F238E27FC236}">
                  <a16:creationId xmlns:a16="http://schemas.microsoft.com/office/drawing/2014/main" id="{6DEA5A56-93C4-1C3F-C222-565742751B6C}"/>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r="17480" b="11812"/>
            <a:stretch/>
          </p:blipFill>
          <p:spPr>
            <a:xfrm>
              <a:off x="6223346" y="1667923"/>
              <a:ext cx="2224541" cy="1584901"/>
            </a:xfrm>
            <a:prstGeom prst="rect">
              <a:avLst/>
            </a:prstGeom>
          </p:spPr>
        </p:pic>
        <p:sp>
          <p:nvSpPr>
            <p:cNvPr id="14" name="Arrow: Right 13">
              <a:extLst>
                <a:ext uri="{FF2B5EF4-FFF2-40B4-BE49-F238E27FC236}">
                  <a16:creationId xmlns:a16="http://schemas.microsoft.com/office/drawing/2014/main" id="{C62888B0-F4F7-727A-7EE6-5D415A760AC3}"/>
                </a:ext>
              </a:extLst>
            </p:cNvPr>
            <p:cNvSpPr/>
            <p:nvPr/>
          </p:nvSpPr>
          <p:spPr>
            <a:xfrm>
              <a:off x="7891296" y="661324"/>
              <a:ext cx="556591"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8475E37-C422-FD78-36E4-FAF7B767041A}"/>
                </a:ext>
              </a:extLst>
            </p:cNvPr>
            <p:cNvSpPr txBox="1"/>
            <p:nvPr/>
          </p:nvSpPr>
          <p:spPr>
            <a:xfrm>
              <a:off x="6143264" y="718251"/>
              <a:ext cx="2598759" cy="923330"/>
            </a:xfrm>
            <a:prstGeom prst="rect">
              <a:avLst/>
            </a:prstGeom>
            <a:noFill/>
          </p:spPr>
          <p:txBody>
            <a:bodyPr wrap="square" rtlCol="0">
              <a:spAutoFit/>
            </a:bodyPr>
            <a:lstStyle/>
            <a:p>
              <a:pPr marL="0" indent="0">
                <a:buNone/>
              </a:pPr>
              <a:r>
                <a:rPr lang="en-JM" b="1" dirty="0">
                  <a:ea typeface="Calibri"/>
                  <a:cs typeface="Times"/>
                </a:rPr>
                <a:t>STEP THREE</a:t>
              </a:r>
            </a:p>
            <a:p>
              <a:pPr marL="0" indent="0">
                <a:buNone/>
              </a:pPr>
              <a:r>
                <a:rPr lang="en-JM" dirty="0">
                  <a:ea typeface="Calibri"/>
                  <a:cs typeface="Times"/>
                </a:rPr>
                <a:t>COMPLETE LOAN </a:t>
              </a:r>
            </a:p>
            <a:p>
              <a:pPr marL="0" indent="0">
                <a:buNone/>
              </a:pPr>
              <a:r>
                <a:rPr lang="en-JM" dirty="0">
                  <a:ea typeface="Calibri"/>
                  <a:cs typeface="Times"/>
                </a:rPr>
                <a:t>DOCS AND SEND FUNDS</a:t>
              </a:r>
            </a:p>
          </p:txBody>
        </p:sp>
      </p:grpSp>
      <p:grpSp>
        <p:nvGrpSpPr>
          <p:cNvPr id="19" name="Group 18">
            <a:extLst>
              <a:ext uri="{FF2B5EF4-FFF2-40B4-BE49-F238E27FC236}">
                <a16:creationId xmlns:a16="http://schemas.microsoft.com/office/drawing/2014/main" id="{1D75835E-22D5-A054-86AB-C6D075DDF70D}"/>
              </a:ext>
            </a:extLst>
          </p:cNvPr>
          <p:cNvGrpSpPr/>
          <p:nvPr/>
        </p:nvGrpSpPr>
        <p:grpSpPr>
          <a:xfrm>
            <a:off x="8638006" y="672083"/>
            <a:ext cx="2224541" cy="2575785"/>
            <a:chOff x="9203490" y="635988"/>
            <a:chExt cx="2224541" cy="2575785"/>
          </a:xfrm>
        </p:grpSpPr>
        <p:pic>
          <p:nvPicPr>
            <p:cNvPr id="10" name="Picture 9" descr="A picture containing person, person, suit, posing&#10;&#10;Description automatically generated">
              <a:extLst>
                <a:ext uri="{FF2B5EF4-FFF2-40B4-BE49-F238E27FC236}">
                  <a16:creationId xmlns:a16="http://schemas.microsoft.com/office/drawing/2014/main" id="{E1F891EB-D8A8-3C23-15DE-A8412CAA8D6D}"/>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5979" t="1287" r="33462" b="33765"/>
            <a:stretch/>
          </p:blipFill>
          <p:spPr>
            <a:xfrm>
              <a:off x="9203490" y="1621263"/>
              <a:ext cx="2224541" cy="1590510"/>
            </a:xfrm>
            <a:prstGeom prst="rect">
              <a:avLst/>
            </a:prstGeom>
          </p:spPr>
        </p:pic>
        <p:sp>
          <p:nvSpPr>
            <p:cNvPr id="29" name="Arrow: Right 28">
              <a:extLst>
                <a:ext uri="{FF2B5EF4-FFF2-40B4-BE49-F238E27FC236}">
                  <a16:creationId xmlns:a16="http://schemas.microsoft.com/office/drawing/2014/main" id="{D873F488-33D2-8E4A-071B-CF240D40820A}"/>
                </a:ext>
              </a:extLst>
            </p:cNvPr>
            <p:cNvSpPr/>
            <p:nvPr/>
          </p:nvSpPr>
          <p:spPr>
            <a:xfrm rot="5400000">
              <a:off x="10597978" y="959527"/>
              <a:ext cx="625175"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91DDB57-74FE-4192-7D1A-984CDB4EDDEE}"/>
                </a:ext>
              </a:extLst>
            </p:cNvPr>
            <p:cNvSpPr txBox="1"/>
            <p:nvPr/>
          </p:nvSpPr>
          <p:spPr>
            <a:xfrm>
              <a:off x="9437003" y="635988"/>
              <a:ext cx="1487160" cy="923330"/>
            </a:xfrm>
            <a:prstGeom prst="rect">
              <a:avLst/>
            </a:prstGeom>
            <a:noFill/>
          </p:spPr>
          <p:txBody>
            <a:bodyPr wrap="square" rtlCol="0">
              <a:spAutoFit/>
            </a:bodyPr>
            <a:lstStyle/>
            <a:p>
              <a:pPr marL="0" indent="0">
                <a:buNone/>
              </a:pPr>
              <a:r>
                <a:rPr lang="en-JM" b="1" dirty="0">
                  <a:ea typeface="Calibri"/>
                  <a:cs typeface="Times"/>
                </a:rPr>
                <a:t>STEP FOUR</a:t>
              </a:r>
            </a:p>
            <a:p>
              <a:pPr marL="0" indent="0">
                <a:buNone/>
              </a:pPr>
              <a:r>
                <a:rPr lang="en-JM" dirty="0">
                  <a:ea typeface="Calibri"/>
                  <a:cs typeface="Times"/>
                </a:rPr>
                <a:t>LOAN IS</a:t>
              </a:r>
            </a:p>
            <a:p>
              <a:pPr marL="0" indent="0">
                <a:buNone/>
              </a:pPr>
              <a:r>
                <a:rPr lang="en-JM" dirty="0">
                  <a:ea typeface="Calibri"/>
                  <a:cs typeface="Times"/>
                </a:rPr>
                <a:t>FUNDED</a:t>
              </a:r>
            </a:p>
          </p:txBody>
        </p:sp>
      </p:grpSp>
      <p:grpSp>
        <p:nvGrpSpPr>
          <p:cNvPr id="20" name="Group 19">
            <a:extLst>
              <a:ext uri="{FF2B5EF4-FFF2-40B4-BE49-F238E27FC236}">
                <a16:creationId xmlns:a16="http://schemas.microsoft.com/office/drawing/2014/main" id="{C8EB8C75-F2FC-210B-BAC7-8469A08500EA}"/>
              </a:ext>
            </a:extLst>
          </p:cNvPr>
          <p:cNvGrpSpPr/>
          <p:nvPr/>
        </p:nvGrpSpPr>
        <p:grpSpPr>
          <a:xfrm>
            <a:off x="8656947" y="3485804"/>
            <a:ext cx="2456208" cy="2687720"/>
            <a:chOff x="9222431" y="3449709"/>
            <a:chExt cx="2456208" cy="2687720"/>
          </a:xfrm>
        </p:grpSpPr>
        <p:pic>
          <p:nvPicPr>
            <p:cNvPr id="12" name="Picture 11" descr="A picture containing indoor, person&#10;&#10;Description automatically generated">
              <a:extLst>
                <a:ext uri="{FF2B5EF4-FFF2-40B4-BE49-F238E27FC236}">
                  <a16:creationId xmlns:a16="http://schemas.microsoft.com/office/drawing/2014/main" id="{C76BE9EB-17AD-F855-4560-34069D97E477}"/>
                </a:ext>
              </a:extLst>
            </p:cNvPr>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9238" t="-1119" r="16252" b="8644"/>
            <a:stretch/>
          </p:blipFill>
          <p:spPr>
            <a:xfrm>
              <a:off x="9222431" y="4604479"/>
              <a:ext cx="2205600" cy="1532950"/>
            </a:xfrm>
            <a:prstGeom prst="rect">
              <a:avLst/>
            </a:prstGeom>
          </p:spPr>
        </p:pic>
        <p:sp>
          <p:nvSpPr>
            <p:cNvPr id="30" name="Arrow: Right 29">
              <a:extLst>
                <a:ext uri="{FF2B5EF4-FFF2-40B4-BE49-F238E27FC236}">
                  <a16:creationId xmlns:a16="http://schemas.microsoft.com/office/drawing/2014/main" id="{7ECE353E-9265-63B5-DB61-32F72ABE61EE}"/>
                </a:ext>
              </a:extLst>
            </p:cNvPr>
            <p:cNvSpPr/>
            <p:nvPr/>
          </p:nvSpPr>
          <p:spPr>
            <a:xfrm rot="5400000">
              <a:off x="10612816" y="3537038"/>
              <a:ext cx="625175"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4A9D538-AB77-C4CA-2301-ECCE7A8C6BC7}"/>
                </a:ext>
              </a:extLst>
            </p:cNvPr>
            <p:cNvSpPr txBox="1"/>
            <p:nvPr/>
          </p:nvSpPr>
          <p:spPr>
            <a:xfrm>
              <a:off x="9355890" y="3875588"/>
              <a:ext cx="2322749" cy="646331"/>
            </a:xfrm>
            <a:prstGeom prst="rect">
              <a:avLst/>
            </a:prstGeom>
            <a:noFill/>
          </p:spPr>
          <p:txBody>
            <a:bodyPr wrap="square" rtlCol="0">
              <a:spAutoFit/>
            </a:bodyPr>
            <a:lstStyle/>
            <a:p>
              <a:pPr marL="0" indent="0">
                <a:buNone/>
              </a:pPr>
              <a:r>
                <a:rPr lang="en-JM" b="1" dirty="0">
                  <a:ea typeface="Calibri"/>
                  <a:cs typeface="Times"/>
                </a:rPr>
                <a:t>STEP FIVE</a:t>
              </a:r>
            </a:p>
            <a:p>
              <a:pPr marL="0" indent="0">
                <a:buNone/>
              </a:pPr>
              <a:r>
                <a:rPr lang="en-JM" dirty="0">
                  <a:ea typeface="Calibri"/>
                  <a:cs typeface="Times"/>
                </a:rPr>
                <a:t>POST CLOSING DOCS</a:t>
              </a:r>
            </a:p>
          </p:txBody>
        </p:sp>
      </p:grpSp>
      <p:grpSp>
        <p:nvGrpSpPr>
          <p:cNvPr id="21" name="Group 20">
            <a:extLst>
              <a:ext uri="{FF2B5EF4-FFF2-40B4-BE49-F238E27FC236}">
                <a16:creationId xmlns:a16="http://schemas.microsoft.com/office/drawing/2014/main" id="{5EDF84C8-E9AF-8366-BDF5-05D7B2A5DFD2}"/>
              </a:ext>
            </a:extLst>
          </p:cNvPr>
          <p:cNvGrpSpPr/>
          <p:nvPr/>
        </p:nvGrpSpPr>
        <p:grpSpPr>
          <a:xfrm>
            <a:off x="6246539" y="3779050"/>
            <a:ext cx="2399683" cy="2392882"/>
            <a:chOff x="6812023" y="3742955"/>
            <a:chExt cx="2399683" cy="2392882"/>
          </a:xfrm>
        </p:grpSpPr>
        <p:pic>
          <p:nvPicPr>
            <p:cNvPr id="9" name="Picture 8" descr="A close-up of a pile of white dice&#10;&#10;Description automatically generated with low confidence">
              <a:extLst>
                <a:ext uri="{FF2B5EF4-FFF2-40B4-BE49-F238E27FC236}">
                  <a16:creationId xmlns:a16="http://schemas.microsoft.com/office/drawing/2014/main" id="{31ACB8A3-5EEA-4B82-AD32-2649D2754669}"/>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163" t="9373" r="40033" b="19182"/>
            <a:stretch/>
          </p:blipFill>
          <p:spPr>
            <a:xfrm>
              <a:off x="6812023" y="4626189"/>
              <a:ext cx="2171819" cy="1509648"/>
            </a:xfrm>
            <a:prstGeom prst="rect">
              <a:avLst/>
            </a:prstGeom>
          </p:spPr>
        </p:pic>
        <p:sp>
          <p:nvSpPr>
            <p:cNvPr id="15" name="Arrow: Right 14">
              <a:extLst>
                <a:ext uri="{FF2B5EF4-FFF2-40B4-BE49-F238E27FC236}">
                  <a16:creationId xmlns:a16="http://schemas.microsoft.com/office/drawing/2014/main" id="{64D459A2-9358-5BA5-87C2-542709F67453}"/>
                </a:ext>
              </a:extLst>
            </p:cNvPr>
            <p:cNvSpPr/>
            <p:nvPr/>
          </p:nvSpPr>
          <p:spPr>
            <a:xfrm rot="10800000">
              <a:off x="8456780" y="3742955"/>
              <a:ext cx="556591"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F85AD07-CD75-A689-00E7-FB48944B6154}"/>
                </a:ext>
              </a:extLst>
            </p:cNvPr>
            <p:cNvSpPr txBox="1"/>
            <p:nvPr/>
          </p:nvSpPr>
          <p:spPr>
            <a:xfrm>
              <a:off x="6888957" y="3875588"/>
              <a:ext cx="2322749" cy="646331"/>
            </a:xfrm>
            <a:prstGeom prst="rect">
              <a:avLst/>
            </a:prstGeom>
            <a:noFill/>
          </p:spPr>
          <p:txBody>
            <a:bodyPr wrap="square" rtlCol="0">
              <a:spAutoFit/>
            </a:bodyPr>
            <a:lstStyle/>
            <a:p>
              <a:pPr marL="0" indent="0">
                <a:buNone/>
              </a:pPr>
              <a:r>
                <a:rPr lang="en-JM" b="1" dirty="0">
                  <a:ea typeface="Calibri"/>
                  <a:cs typeface="Times"/>
                </a:rPr>
                <a:t>STEP SIX</a:t>
              </a:r>
            </a:p>
            <a:p>
              <a:pPr marL="0" indent="0">
                <a:buNone/>
              </a:pPr>
              <a:r>
                <a:rPr lang="en-JM" dirty="0">
                  <a:ea typeface="Calibri"/>
                  <a:cs typeface="Times"/>
                </a:rPr>
                <a:t>COLLECT INTEREST</a:t>
              </a:r>
            </a:p>
          </p:txBody>
        </p:sp>
      </p:grpSp>
      <p:grpSp>
        <p:nvGrpSpPr>
          <p:cNvPr id="23" name="Group 22">
            <a:extLst>
              <a:ext uri="{FF2B5EF4-FFF2-40B4-BE49-F238E27FC236}">
                <a16:creationId xmlns:a16="http://schemas.microsoft.com/office/drawing/2014/main" id="{A610656B-3185-4A6A-0DC8-463E05F1CF93}"/>
              </a:ext>
            </a:extLst>
          </p:cNvPr>
          <p:cNvGrpSpPr/>
          <p:nvPr/>
        </p:nvGrpSpPr>
        <p:grpSpPr>
          <a:xfrm>
            <a:off x="3975324" y="3458176"/>
            <a:ext cx="2322749" cy="2703162"/>
            <a:chOff x="4540808" y="3422081"/>
            <a:chExt cx="2322749" cy="2703162"/>
          </a:xfrm>
        </p:grpSpPr>
        <p:sp>
          <p:nvSpPr>
            <p:cNvPr id="17" name="Arrow: Right 16">
              <a:extLst>
                <a:ext uri="{FF2B5EF4-FFF2-40B4-BE49-F238E27FC236}">
                  <a16:creationId xmlns:a16="http://schemas.microsoft.com/office/drawing/2014/main" id="{865B3F85-47F9-D5A1-C73B-BA41A51484A0}"/>
                </a:ext>
              </a:extLst>
            </p:cNvPr>
            <p:cNvSpPr/>
            <p:nvPr/>
          </p:nvSpPr>
          <p:spPr>
            <a:xfrm rot="16200000">
              <a:off x="4555286" y="3420565"/>
              <a:ext cx="447485"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hand holding a stack of paper money&#10;&#10;Description automatically generated with medium confidence">
              <a:extLst>
                <a:ext uri="{FF2B5EF4-FFF2-40B4-BE49-F238E27FC236}">
                  <a16:creationId xmlns:a16="http://schemas.microsoft.com/office/drawing/2014/main" id="{D641466C-1DFB-CF03-9149-525D1F6974D1}"/>
                </a:ext>
              </a:extLst>
            </p:cNvPr>
            <p:cNvPicPr>
              <a:picLocks noChangeAspect="1"/>
            </p:cNvPicPr>
            <p:nvPr/>
          </p:nvPicPr>
          <p:blipFill rotWithShape="1">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4775" t="9645" r="10267" b="16551"/>
            <a:stretch/>
          </p:blipFill>
          <p:spPr>
            <a:xfrm>
              <a:off x="4602471" y="4632327"/>
              <a:ext cx="1970963" cy="1492916"/>
            </a:xfrm>
            <a:prstGeom prst="rect">
              <a:avLst/>
            </a:prstGeom>
          </p:spPr>
        </p:pic>
        <p:sp>
          <p:nvSpPr>
            <p:cNvPr id="16" name="Arrow: Right 15">
              <a:extLst>
                <a:ext uri="{FF2B5EF4-FFF2-40B4-BE49-F238E27FC236}">
                  <a16:creationId xmlns:a16="http://schemas.microsoft.com/office/drawing/2014/main" id="{60C5E06F-9575-0502-9BA5-E1BC2B19BC09}"/>
                </a:ext>
              </a:extLst>
            </p:cNvPr>
            <p:cNvSpPr/>
            <p:nvPr/>
          </p:nvSpPr>
          <p:spPr>
            <a:xfrm rot="10800000">
              <a:off x="5992432" y="3742955"/>
              <a:ext cx="556591" cy="450517"/>
            </a:xfrm>
            <a:prstGeom prst="rightArrow">
              <a:avLst/>
            </a:prstGeom>
            <a:solidFill>
              <a:srgbClr val="007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F28634D-566E-B683-C9F4-11E37B330388}"/>
                </a:ext>
              </a:extLst>
            </p:cNvPr>
            <p:cNvSpPr txBox="1"/>
            <p:nvPr/>
          </p:nvSpPr>
          <p:spPr>
            <a:xfrm>
              <a:off x="4540808" y="3875588"/>
              <a:ext cx="2322749" cy="646331"/>
            </a:xfrm>
            <a:prstGeom prst="rect">
              <a:avLst/>
            </a:prstGeom>
            <a:noFill/>
          </p:spPr>
          <p:txBody>
            <a:bodyPr wrap="square" rtlCol="0">
              <a:spAutoFit/>
            </a:bodyPr>
            <a:lstStyle/>
            <a:p>
              <a:pPr marL="0" indent="0">
                <a:buNone/>
              </a:pPr>
              <a:r>
                <a:rPr lang="en-JM" b="1" dirty="0">
                  <a:ea typeface="Calibri"/>
                  <a:cs typeface="Times"/>
                </a:rPr>
                <a:t>STEP SEVEN </a:t>
              </a:r>
            </a:p>
            <a:p>
              <a:pPr marL="0" indent="0">
                <a:buNone/>
              </a:pPr>
              <a:r>
                <a:rPr lang="en-JM" dirty="0">
                  <a:ea typeface="Calibri"/>
                  <a:cs typeface="Times"/>
                </a:rPr>
                <a:t>LOAN IS REPAID</a:t>
              </a:r>
            </a:p>
          </p:txBody>
        </p:sp>
      </p:grpSp>
    </p:spTree>
    <p:extLst>
      <p:ext uri="{BB962C8B-B14F-4D97-AF65-F5344CB8AC3E}">
        <p14:creationId xmlns:p14="http://schemas.microsoft.com/office/powerpoint/2010/main" val="1535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abric&#10;&#10;Description automatically generated">
            <a:extLst>
              <a:ext uri="{FF2B5EF4-FFF2-40B4-BE49-F238E27FC236}">
                <a16:creationId xmlns:a16="http://schemas.microsoft.com/office/drawing/2014/main" id="{8A702588-6354-5FFC-52C1-9387AA789B4C}"/>
              </a:ext>
            </a:extLst>
          </p:cNvPr>
          <p:cNvPicPr>
            <a:picLocks noChangeAspect="1"/>
          </p:cNvPicPr>
          <p:nvPr/>
        </p:nvPicPr>
        <p:blipFill rotWithShape="1">
          <a:blip r:embed="rId2"/>
          <a:srcRect l="1690" t="3136" r="197" b="44712"/>
          <a:stretch/>
        </p:blipFill>
        <p:spPr>
          <a:xfrm>
            <a:off x="1" y="16021"/>
            <a:ext cx="12191996" cy="6825958"/>
          </a:xfrm>
          <a:prstGeom prst="rect">
            <a:avLst/>
          </a:prstGeom>
        </p:spPr>
      </p:pic>
      <p:sp>
        <p:nvSpPr>
          <p:cNvPr id="4" name="Rectangle 3">
            <a:extLst>
              <a:ext uri="{FF2B5EF4-FFF2-40B4-BE49-F238E27FC236}">
                <a16:creationId xmlns:a16="http://schemas.microsoft.com/office/drawing/2014/main" id="{91886402-2C86-3B3B-98CE-DB503B746319}"/>
              </a:ext>
            </a:extLst>
          </p:cNvPr>
          <p:cNvSpPr/>
          <p:nvPr/>
        </p:nvSpPr>
        <p:spPr>
          <a:xfrm>
            <a:off x="543697" y="494270"/>
            <a:ext cx="11182865" cy="546065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783E64D-77D3-B430-62C6-66EC9525AD34}"/>
              </a:ext>
            </a:extLst>
          </p:cNvPr>
          <p:cNvSpPr>
            <a:spLocks noGrp="1"/>
          </p:cNvSpPr>
          <p:nvPr>
            <p:ph type="title"/>
          </p:nvPr>
        </p:nvSpPr>
        <p:spPr>
          <a:xfrm>
            <a:off x="838200" y="365125"/>
            <a:ext cx="10515600" cy="1325563"/>
          </a:xfrm>
        </p:spPr>
        <p:txBody>
          <a:bodyPr/>
          <a:lstStyle/>
          <a:p>
            <a:r>
              <a:rPr lang="en-US" dirty="0"/>
              <a:t>DISCLAIMER</a:t>
            </a:r>
          </a:p>
        </p:txBody>
      </p:sp>
      <p:cxnSp>
        <p:nvCxnSpPr>
          <p:cNvPr id="8" name="Straight Connector 7">
            <a:extLst>
              <a:ext uri="{FF2B5EF4-FFF2-40B4-BE49-F238E27FC236}">
                <a16:creationId xmlns:a16="http://schemas.microsoft.com/office/drawing/2014/main" id="{7EDF4360-5949-8B38-C217-BFA96FB13C24}"/>
              </a:ext>
            </a:extLst>
          </p:cNvPr>
          <p:cNvCxnSpPr>
            <a:cxnSpLocks/>
          </p:cNvCxnSpPr>
          <p:nvPr/>
        </p:nvCxnSpPr>
        <p:spPr>
          <a:xfrm>
            <a:off x="838200" y="1389888"/>
            <a:ext cx="3029465" cy="0"/>
          </a:xfrm>
          <a:prstGeom prst="line">
            <a:avLst/>
          </a:prstGeom>
          <a:ln w="25400">
            <a:solidFill>
              <a:srgbClr val="0077A0"/>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with medium confidence">
            <a:extLst>
              <a:ext uri="{FF2B5EF4-FFF2-40B4-BE49-F238E27FC236}">
                <a16:creationId xmlns:a16="http://schemas.microsoft.com/office/drawing/2014/main" id="{F45DAA6B-262E-B543-9361-07A06E3F6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408" y="6145846"/>
            <a:ext cx="2254218" cy="600613"/>
          </a:xfrm>
          <a:prstGeom prst="rect">
            <a:avLst/>
          </a:prstGeom>
        </p:spPr>
      </p:pic>
      <p:sp>
        <p:nvSpPr>
          <p:cNvPr id="9" name="TextBox 8">
            <a:extLst>
              <a:ext uri="{FF2B5EF4-FFF2-40B4-BE49-F238E27FC236}">
                <a16:creationId xmlns:a16="http://schemas.microsoft.com/office/drawing/2014/main" id="{D14A6B12-699B-7FE1-1334-71ACE84C8325}"/>
              </a:ext>
            </a:extLst>
          </p:cNvPr>
          <p:cNvSpPr txBox="1"/>
          <p:nvPr/>
        </p:nvSpPr>
        <p:spPr>
          <a:xfrm>
            <a:off x="838202" y="1596578"/>
            <a:ext cx="10515598" cy="2062103"/>
          </a:xfrm>
          <a:prstGeom prst="rect">
            <a:avLst/>
          </a:prstGeom>
          <a:noFill/>
        </p:spPr>
        <p:txBody>
          <a:bodyPr wrap="square" rtlCol="0">
            <a:spAutoFit/>
          </a:bodyPr>
          <a:lstStyle/>
          <a:p>
            <a:pPr algn="just">
              <a:defRPr/>
            </a:pPr>
            <a:r>
              <a:rPr lang="en-US" altLang="en-US" sz="1600" dirty="0"/>
              <a:t>As with all types of investments there are inherent risks when investing in Trust Deeds. Money invested through a mortgage broker is not guaranteed to earn any interest or return and is not insured. Before investing, investors will be provided applicable disclosures. Past performance does not guarantee future results or success. Ignite Funding requires a $10,000 minimum investment. The Nevada Mortgage Lending Division requires that investors meet a minimum suitability standards to ensure that the investor’s financial and investment goals warrant the risk of the investment. </a:t>
            </a:r>
          </a:p>
          <a:p>
            <a:pPr algn="just">
              <a:defRPr/>
            </a:pPr>
            <a:endParaRPr lang="en-US" sz="1600" dirty="0"/>
          </a:p>
          <a:p>
            <a:r>
              <a:rPr lang="en-US" sz="1600" dirty="0">
                <a:effectLst/>
              </a:rPr>
              <a:t>Ignite Funding, LLC | 6700 Via </a:t>
            </a:r>
            <a:r>
              <a:rPr lang="en-US" sz="1600" dirty="0" err="1">
                <a:effectLst/>
              </a:rPr>
              <a:t>Austi</a:t>
            </a:r>
            <a:r>
              <a:rPr lang="en-US" sz="1600" dirty="0">
                <a:effectLst/>
              </a:rPr>
              <a:t> Parkway, Suite 300, Las Vegas, NV 89119 | P 702.739.9053 | T 877.739.9094 | F 702.922.6700 | NVMBL #311 | AZ CMB-0932150 |</a:t>
            </a:r>
          </a:p>
        </p:txBody>
      </p:sp>
      <p:pic>
        <p:nvPicPr>
          <p:cNvPr id="10" name="Picture 9" descr="Rectangle&#10;&#10;Description automatically generated with medium confidence">
            <a:extLst>
              <a:ext uri="{FF2B5EF4-FFF2-40B4-BE49-F238E27FC236}">
                <a16:creationId xmlns:a16="http://schemas.microsoft.com/office/drawing/2014/main" id="{2580E7B8-1B81-9703-98F7-927C624C5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73" y="3968536"/>
            <a:ext cx="5829027" cy="1554407"/>
          </a:xfrm>
          <a:prstGeom prst="rect">
            <a:avLst/>
          </a:prstGeom>
        </p:spPr>
      </p:pic>
    </p:spTree>
    <p:extLst>
      <p:ext uri="{BB962C8B-B14F-4D97-AF65-F5344CB8AC3E}">
        <p14:creationId xmlns:p14="http://schemas.microsoft.com/office/powerpoint/2010/main" val="403519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D9127C3F-46B8-A070-CB0D-006110A51706}"/>
              </a:ext>
            </a:extLst>
          </p:cNvPr>
          <p:cNvPicPr>
            <a:picLocks noChangeAspect="1"/>
          </p:cNvPicPr>
          <p:nvPr/>
        </p:nvPicPr>
        <p:blipFill rotWithShape="1">
          <a:blip r:embed="rId2"/>
          <a:srcRect l="31043" t="10797" b="1126"/>
          <a:stretch/>
        </p:blipFill>
        <p:spPr>
          <a:xfrm>
            <a:off x="7118129" y="16021"/>
            <a:ext cx="5073867" cy="6825958"/>
          </a:xfrm>
          <a:prstGeom prst="rect">
            <a:avLst/>
          </a:prstGeom>
        </p:spPr>
      </p:pic>
      <p:sp>
        <p:nvSpPr>
          <p:cNvPr id="5" name="Flowchart: Delay 4">
            <a:extLst>
              <a:ext uri="{FF2B5EF4-FFF2-40B4-BE49-F238E27FC236}">
                <a16:creationId xmlns:a16="http://schemas.microsoft.com/office/drawing/2014/main" id="{8F8E466F-EBEB-FBBE-2DB0-3B7BBDE8FBE8}"/>
              </a:ext>
            </a:extLst>
          </p:cNvPr>
          <p:cNvSpPr/>
          <p:nvPr/>
        </p:nvSpPr>
        <p:spPr>
          <a:xfrm>
            <a:off x="3864864" y="0"/>
            <a:ext cx="6547214" cy="68580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CBF39-41B4-19BE-3BAE-79A325BB2030}"/>
              </a:ext>
            </a:extLst>
          </p:cNvPr>
          <p:cNvSpPr>
            <a:spLocks noGrp="1"/>
          </p:cNvSpPr>
          <p:nvPr>
            <p:ph type="title"/>
          </p:nvPr>
        </p:nvSpPr>
        <p:spPr>
          <a:xfrm>
            <a:off x="4237892" y="939053"/>
            <a:ext cx="4577862" cy="1325563"/>
          </a:xfrm>
        </p:spPr>
        <p:txBody>
          <a:bodyPr/>
          <a:lstStyle/>
          <a:p>
            <a:r>
              <a:rPr lang="en-US" sz="4400" dirty="0"/>
              <a:t>IGNITE FUNDING OVERVIEW</a:t>
            </a:r>
            <a:endParaRPr lang="en-US" dirty="0"/>
          </a:p>
        </p:txBody>
      </p:sp>
      <p:sp>
        <p:nvSpPr>
          <p:cNvPr id="11" name="Content Placeholder 10">
            <a:extLst>
              <a:ext uri="{FF2B5EF4-FFF2-40B4-BE49-F238E27FC236}">
                <a16:creationId xmlns:a16="http://schemas.microsoft.com/office/drawing/2014/main" id="{F9AE89C7-EB1D-C271-471C-B5B3F018FF66}"/>
              </a:ext>
            </a:extLst>
          </p:cNvPr>
          <p:cNvSpPr>
            <a:spLocks noGrp="1"/>
          </p:cNvSpPr>
          <p:nvPr>
            <p:ph idx="1"/>
          </p:nvPr>
        </p:nvSpPr>
        <p:spPr>
          <a:xfrm>
            <a:off x="779764" y="3203669"/>
            <a:ext cx="9349154" cy="3084936"/>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Regulated/Licensed Mortgage Broker</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Offering Trust Deed Investments since 2011</a:t>
            </a:r>
          </a:p>
          <a:p>
            <a:pPr marL="342900" marR="0" lvl="0" indent="-342900">
              <a:lnSpc>
                <a:spcPct val="107000"/>
              </a:lnSpc>
              <a:spcBef>
                <a:spcPts val="0"/>
              </a:spcBef>
              <a:spcAft>
                <a:spcPts val="0"/>
              </a:spcAft>
              <a:buFont typeface="Symbol" panose="05050102010706020507" pitchFamily="18" charset="2"/>
              <a:buChar char=""/>
            </a:pPr>
            <a:r>
              <a:rPr lang="en-US" dirty="0">
                <a:cs typeface="Times New Roman" panose="02020603050405020304" pitchFamily="18" charset="0"/>
              </a:rPr>
              <a:t>Annualized Returns – 10% to 12%</a:t>
            </a:r>
          </a:p>
          <a:p>
            <a:pPr marL="342900" marR="0" lvl="0" indent="-342900">
              <a:lnSpc>
                <a:spcPct val="107000"/>
              </a:lnSpc>
              <a:spcBef>
                <a:spcPts val="0"/>
              </a:spcBef>
              <a:spcAft>
                <a:spcPts val="0"/>
              </a:spcAft>
              <a:buFont typeface="Symbol" panose="05050102010706020507" pitchFamily="18" charset="2"/>
              <a:buChar char=""/>
            </a:pPr>
            <a:r>
              <a:rPr lang="en-US" dirty="0">
                <a:cs typeface="Times New Roman" panose="02020603050405020304" pitchFamily="18" charset="0"/>
              </a:rPr>
              <a:t>Short-term Investment</a:t>
            </a:r>
          </a:p>
          <a:p>
            <a:pPr marL="342900" marR="0" lvl="0" indent="-342900">
              <a:lnSpc>
                <a:spcPct val="107000"/>
              </a:lnSpc>
              <a:spcBef>
                <a:spcPts val="0"/>
              </a:spcBef>
              <a:spcAft>
                <a:spcPts val="0"/>
              </a:spcAft>
              <a:buFont typeface="Symbol" panose="05050102010706020507" pitchFamily="18" charset="2"/>
              <a:buChar char=""/>
            </a:pPr>
            <a:r>
              <a:rPr lang="en-US" dirty="0">
                <a:cs typeface="Times New Roman" panose="02020603050405020304" pitchFamily="18" charset="0"/>
              </a:rPr>
              <a:t>Transparency with minimal loss</a:t>
            </a:r>
          </a:p>
          <a:p>
            <a:pPr marL="342900" marR="0" lvl="0" indent="-342900">
              <a:lnSpc>
                <a:spcPct val="107000"/>
              </a:lnSpc>
              <a:spcBef>
                <a:spcPts val="0"/>
              </a:spcBef>
              <a:spcAft>
                <a:spcPts val="0"/>
              </a:spcAft>
              <a:buFont typeface="Symbol" panose="05050102010706020507" pitchFamily="18" charset="2"/>
              <a:buChar char=""/>
            </a:pPr>
            <a:r>
              <a:rPr lang="en-US" dirty="0">
                <a:cs typeface="Times New Roman" panose="02020603050405020304" pitchFamily="18" charset="0"/>
              </a:rPr>
              <a:t>Full Internal Operations</a:t>
            </a:r>
            <a:endParaRPr lang="en-US" dirty="0"/>
          </a:p>
        </p:txBody>
      </p:sp>
      <p:cxnSp>
        <p:nvCxnSpPr>
          <p:cNvPr id="13" name="Straight Connector 12">
            <a:extLst>
              <a:ext uri="{FF2B5EF4-FFF2-40B4-BE49-F238E27FC236}">
                <a16:creationId xmlns:a16="http://schemas.microsoft.com/office/drawing/2014/main" id="{128C34B2-4F0B-1D24-18C0-62E5B378584D}"/>
              </a:ext>
            </a:extLst>
          </p:cNvPr>
          <p:cNvCxnSpPr>
            <a:cxnSpLocks/>
          </p:cNvCxnSpPr>
          <p:nvPr/>
        </p:nvCxnSpPr>
        <p:spPr>
          <a:xfrm>
            <a:off x="779764" y="2984227"/>
            <a:ext cx="7232374" cy="0"/>
          </a:xfrm>
          <a:prstGeom prst="line">
            <a:avLst/>
          </a:prstGeom>
          <a:ln w="25400">
            <a:solidFill>
              <a:srgbClr val="0077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3DC183F-0790-C03D-C473-B41499D1A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64" y="661495"/>
            <a:ext cx="3253265" cy="1993542"/>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EE4AA231-24AB-C0B8-DD0B-6B6E48727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9407" y="6130716"/>
            <a:ext cx="2254218" cy="600613"/>
          </a:xfrm>
          <a:prstGeom prst="rect">
            <a:avLst/>
          </a:prstGeom>
        </p:spPr>
      </p:pic>
    </p:spTree>
    <p:extLst>
      <p:ext uri="{BB962C8B-B14F-4D97-AF65-F5344CB8AC3E}">
        <p14:creationId xmlns:p14="http://schemas.microsoft.com/office/powerpoint/2010/main" val="201537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abric&#10;&#10;Description automatically generated">
            <a:extLst>
              <a:ext uri="{FF2B5EF4-FFF2-40B4-BE49-F238E27FC236}">
                <a16:creationId xmlns:a16="http://schemas.microsoft.com/office/drawing/2014/main" id="{DC74F1DB-7CE5-1B47-A057-6AA2A1FE08F6}"/>
              </a:ext>
            </a:extLst>
          </p:cNvPr>
          <p:cNvPicPr>
            <a:picLocks noChangeAspect="1"/>
          </p:cNvPicPr>
          <p:nvPr/>
        </p:nvPicPr>
        <p:blipFill rotWithShape="1">
          <a:blip r:embed="rId3"/>
          <a:srcRect l="1690" t="3136" r="197" b="44712"/>
          <a:stretch/>
        </p:blipFill>
        <p:spPr>
          <a:xfrm>
            <a:off x="1" y="16021"/>
            <a:ext cx="12191996" cy="6825958"/>
          </a:xfrm>
          <a:prstGeom prst="rect">
            <a:avLst/>
          </a:prstGeom>
        </p:spPr>
      </p:pic>
      <p:sp>
        <p:nvSpPr>
          <p:cNvPr id="3" name="Oval 2">
            <a:extLst>
              <a:ext uri="{FF2B5EF4-FFF2-40B4-BE49-F238E27FC236}">
                <a16:creationId xmlns:a16="http://schemas.microsoft.com/office/drawing/2014/main" id="{825DEE62-6053-3C88-5407-CE9262604133}"/>
              </a:ext>
            </a:extLst>
          </p:cNvPr>
          <p:cNvSpPr/>
          <p:nvPr/>
        </p:nvSpPr>
        <p:spPr>
          <a:xfrm>
            <a:off x="3854546" y="1263627"/>
            <a:ext cx="4501159" cy="4433788"/>
          </a:xfrm>
          <a:prstGeom prst="ellipse">
            <a:avLst/>
          </a:prstGeom>
          <a:solidFill>
            <a:srgbClr val="0077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A34D9F-E6E3-1383-7968-61AD2D0B77E0}"/>
              </a:ext>
            </a:extLst>
          </p:cNvPr>
          <p:cNvSpPr txBox="1">
            <a:spLocks/>
          </p:cNvSpPr>
          <p:nvPr/>
        </p:nvSpPr>
        <p:spPr>
          <a:xfrm>
            <a:off x="838426" y="1307308"/>
            <a:ext cx="9988458" cy="4914764"/>
          </a:xfrm>
          <a:prstGeom prst="rect">
            <a:avLst/>
          </a:prstGeom>
        </p:spPr>
        <p:txBody>
          <a:bodyPr vert="horz" lIns="91440" tIns="45720" rIns="91440" bIns="45720" rtlCol="0" anchor="b">
            <a:noAutofit/>
            <a:scene3d>
              <a:camera prst="orthographicFront"/>
              <a:lightRig rig="soft" dir="t">
                <a:rot lat="0" lon="0" rev="15600000"/>
              </a:lightRig>
            </a:scene3d>
            <a:sp3d extrusionH="184150" prstMaterial="softEdge">
              <a:bevelT w="25400" h="38100"/>
              <a:extrusionClr>
                <a:schemeClr val="bg1"/>
              </a:extrusionClr>
              <a:contourClr>
                <a:schemeClr val="bg1">
                  <a:lumMod val="50000"/>
                  <a:lumOff val="50000"/>
                </a:schemeClr>
              </a:contourClr>
            </a:sp3d>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40000" dirty="0">
                <a:ln w="0"/>
                <a:solidFill>
                  <a:schemeClr val="bg1"/>
                </a:solidFill>
                <a:effectLst>
                  <a:outerShdw blurRad="101600" dist="19050" dir="2700000" algn="tl" rotWithShape="0">
                    <a:schemeClr val="dk1"/>
                  </a:outerShdw>
                </a:effectLst>
              </a:rPr>
              <a:t>A - Z</a:t>
            </a:r>
          </a:p>
        </p:txBody>
      </p:sp>
      <p:sp>
        <p:nvSpPr>
          <p:cNvPr id="5" name="TextBox 4">
            <a:extLst>
              <a:ext uri="{FF2B5EF4-FFF2-40B4-BE49-F238E27FC236}">
                <a16:creationId xmlns:a16="http://schemas.microsoft.com/office/drawing/2014/main" id="{36CA9DED-BB90-7DCB-6069-0D088060D960}"/>
              </a:ext>
            </a:extLst>
          </p:cNvPr>
          <p:cNvSpPr txBox="1"/>
          <p:nvPr/>
        </p:nvSpPr>
        <p:spPr>
          <a:xfrm>
            <a:off x="3734721" y="1781252"/>
            <a:ext cx="4620985" cy="3477875"/>
          </a:xfrm>
          <a:prstGeom prst="rect">
            <a:avLst/>
          </a:prstGeom>
          <a:noFill/>
          <a:effectLst>
            <a:outerShdw blurRad="584200" sx="30000" sy="30000" algn="ctr" rotWithShape="0">
              <a:prstClr val="black">
                <a:alpha val="92000"/>
              </a:prstClr>
            </a:outerShdw>
          </a:effectLst>
        </p:spPr>
        <p:txBody>
          <a:bodyPr wrap="square" rtlCol="0">
            <a:spAutoFit/>
          </a:bodyPr>
          <a:lstStyle/>
          <a:p>
            <a:pPr algn="ctr"/>
            <a:r>
              <a:rPr lang="en-US" sz="4400" dirty="0">
                <a:solidFill>
                  <a:schemeClr val="bg1"/>
                </a:solidFill>
                <a:effectLst>
                  <a:outerShdw blurRad="152400" dist="38100" dir="5400000" sx="106000" sy="106000" algn="t" rotWithShape="0">
                    <a:prstClr val="black"/>
                  </a:outerShdw>
                </a:effectLst>
              </a:rPr>
              <a:t>Originate</a:t>
            </a:r>
          </a:p>
          <a:p>
            <a:pPr algn="ctr"/>
            <a:r>
              <a:rPr lang="en-US" sz="4400" dirty="0">
                <a:solidFill>
                  <a:schemeClr val="bg1"/>
                </a:solidFill>
                <a:effectLst>
                  <a:outerShdw blurRad="127000" dist="38100" dir="5400000" sx="106000" sy="106000" algn="t" rotWithShape="0">
                    <a:prstClr val="black"/>
                  </a:outerShdw>
                </a:effectLst>
              </a:rPr>
              <a:t>Service</a:t>
            </a:r>
          </a:p>
          <a:p>
            <a:pPr algn="ctr"/>
            <a:endParaRPr lang="en-US" sz="4400" dirty="0">
              <a:solidFill>
                <a:schemeClr val="bg1"/>
              </a:solidFill>
              <a:effectLst>
                <a:outerShdw blurRad="533400" dist="38100" dir="5400000" algn="t" rotWithShape="0">
                  <a:prstClr val="black">
                    <a:alpha val="80000"/>
                  </a:prstClr>
                </a:outerShdw>
              </a:effectLst>
            </a:endParaRPr>
          </a:p>
          <a:p>
            <a:pPr algn="ctr"/>
            <a:r>
              <a:rPr lang="en-US" sz="4400" dirty="0">
                <a:solidFill>
                  <a:schemeClr val="bg1"/>
                </a:solidFill>
                <a:effectLst>
                  <a:outerShdw blurRad="127000" dist="38100" dir="5400000" sx="106000" sy="106000" algn="t" rotWithShape="0">
                    <a:prstClr val="black"/>
                  </a:outerShdw>
                </a:effectLst>
              </a:rPr>
              <a:t>Fund</a:t>
            </a:r>
          </a:p>
          <a:p>
            <a:pPr algn="ctr"/>
            <a:r>
              <a:rPr lang="en-US" sz="4400" dirty="0">
                <a:solidFill>
                  <a:schemeClr val="bg1"/>
                </a:solidFill>
                <a:effectLst>
                  <a:outerShdw blurRad="127000" dist="38100" dir="5400000" sx="106000" sy="106000" algn="t" rotWithShape="0">
                    <a:prstClr val="black"/>
                  </a:outerShdw>
                </a:effectLst>
              </a:rPr>
              <a:t>Defaults</a:t>
            </a:r>
          </a:p>
        </p:txBody>
      </p:sp>
    </p:spTree>
    <p:extLst>
      <p:ext uri="{BB962C8B-B14F-4D97-AF65-F5344CB8AC3E}">
        <p14:creationId xmlns:p14="http://schemas.microsoft.com/office/powerpoint/2010/main" val="29676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abric&#10;&#10;Description automatically generated">
            <a:extLst>
              <a:ext uri="{FF2B5EF4-FFF2-40B4-BE49-F238E27FC236}">
                <a16:creationId xmlns:a16="http://schemas.microsoft.com/office/drawing/2014/main" id="{18D29D96-4651-AC70-50DF-914DA305DAE6}"/>
              </a:ext>
            </a:extLst>
          </p:cNvPr>
          <p:cNvPicPr>
            <a:picLocks noChangeAspect="1"/>
          </p:cNvPicPr>
          <p:nvPr/>
        </p:nvPicPr>
        <p:blipFill rotWithShape="1">
          <a:blip r:embed="rId2"/>
          <a:srcRect l="31043" t="10797" b="1126"/>
          <a:stretch/>
        </p:blipFill>
        <p:spPr>
          <a:xfrm>
            <a:off x="7118129" y="16021"/>
            <a:ext cx="5073867" cy="6825958"/>
          </a:xfrm>
          <a:prstGeom prst="rect">
            <a:avLst/>
          </a:prstGeom>
        </p:spPr>
      </p:pic>
      <p:sp>
        <p:nvSpPr>
          <p:cNvPr id="5" name="Flowchart: Delay 4">
            <a:extLst>
              <a:ext uri="{FF2B5EF4-FFF2-40B4-BE49-F238E27FC236}">
                <a16:creationId xmlns:a16="http://schemas.microsoft.com/office/drawing/2014/main" id="{8F8E466F-EBEB-FBBE-2DB0-3B7BBDE8FBE8}"/>
              </a:ext>
            </a:extLst>
          </p:cNvPr>
          <p:cNvSpPr/>
          <p:nvPr/>
        </p:nvSpPr>
        <p:spPr>
          <a:xfrm>
            <a:off x="3864864" y="0"/>
            <a:ext cx="6547214" cy="68580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CBF39-41B4-19BE-3BAE-79A325BB2030}"/>
              </a:ext>
            </a:extLst>
          </p:cNvPr>
          <p:cNvSpPr>
            <a:spLocks noGrp="1"/>
          </p:cNvSpPr>
          <p:nvPr>
            <p:ph type="title"/>
          </p:nvPr>
        </p:nvSpPr>
        <p:spPr>
          <a:xfrm>
            <a:off x="758688" y="365125"/>
            <a:ext cx="10515600" cy="1325563"/>
          </a:xfrm>
        </p:spPr>
        <p:txBody>
          <a:bodyPr/>
          <a:lstStyle/>
          <a:p>
            <a:r>
              <a:rPr lang="en-US" sz="4400" spc="-150" dirty="0"/>
              <a:t>WHAT IS A TRUST DEED INVESTMENT?</a:t>
            </a:r>
            <a:endParaRPr lang="en-US" spc="-150" dirty="0"/>
          </a:p>
        </p:txBody>
      </p:sp>
      <p:sp>
        <p:nvSpPr>
          <p:cNvPr id="11" name="Content Placeholder 10">
            <a:extLst>
              <a:ext uri="{FF2B5EF4-FFF2-40B4-BE49-F238E27FC236}">
                <a16:creationId xmlns:a16="http://schemas.microsoft.com/office/drawing/2014/main" id="{F9AE89C7-EB1D-C271-471C-B5B3F018FF66}"/>
              </a:ext>
            </a:extLst>
          </p:cNvPr>
          <p:cNvSpPr>
            <a:spLocks noGrp="1"/>
          </p:cNvSpPr>
          <p:nvPr>
            <p:ph idx="1"/>
          </p:nvPr>
        </p:nvSpPr>
        <p:spPr>
          <a:xfrm>
            <a:off x="699052" y="1690688"/>
            <a:ext cx="9120809" cy="4351338"/>
          </a:xfrm>
        </p:spPr>
        <p:txBody>
          <a:bodyPr>
            <a:normAutofit/>
          </a:bodyPr>
          <a:lstStyle/>
          <a:p>
            <a:pPr marL="0" indent="0">
              <a:lnSpc>
                <a:spcPct val="150000"/>
              </a:lnSpc>
              <a:buNone/>
            </a:pPr>
            <a:r>
              <a:rPr lang="en-JM" sz="2800" dirty="0">
                <a:ea typeface="Calibri"/>
                <a:cs typeface="Times"/>
              </a:rPr>
              <a:t>A Trust Deed Investment is when a lender (you) lends money to a borrower (homebuilder/developer) that is secured by real estate.</a:t>
            </a:r>
          </a:p>
          <a:p>
            <a:pPr marL="0" indent="0">
              <a:lnSpc>
                <a:spcPct val="150000"/>
              </a:lnSpc>
              <a:buNone/>
            </a:pPr>
            <a:endParaRPr lang="en-JM" sz="3200" dirty="0">
              <a:solidFill>
                <a:schemeClr val="accent1"/>
              </a:solidFill>
              <a:ea typeface="Calibri"/>
              <a:cs typeface="Times"/>
            </a:endParaRPr>
          </a:p>
        </p:txBody>
      </p:sp>
      <p:cxnSp>
        <p:nvCxnSpPr>
          <p:cNvPr id="13" name="Straight Connector 12">
            <a:extLst>
              <a:ext uri="{FF2B5EF4-FFF2-40B4-BE49-F238E27FC236}">
                <a16:creationId xmlns:a16="http://schemas.microsoft.com/office/drawing/2014/main" id="{128C34B2-4F0B-1D24-18C0-62E5B378584D}"/>
              </a:ext>
            </a:extLst>
          </p:cNvPr>
          <p:cNvCxnSpPr>
            <a:cxnSpLocks/>
          </p:cNvCxnSpPr>
          <p:nvPr/>
        </p:nvCxnSpPr>
        <p:spPr>
          <a:xfrm>
            <a:off x="838200" y="1389888"/>
            <a:ext cx="7977809" cy="0"/>
          </a:xfrm>
          <a:prstGeom prst="line">
            <a:avLst/>
          </a:prstGeom>
          <a:ln w="25400">
            <a:solidFill>
              <a:srgbClr val="0077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E97D67A-DF45-74CE-D23D-1A90BB7E85C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771" t="4773" r="37795" b="-22"/>
          <a:stretch/>
        </p:blipFill>
        <p:spPr>
          <a:xfrm>
            <a:off x="3536337" y="4182683"/>
            <a:ext cx="1829747" cy="1669774"/>
          </a:xfrm>
          <a:prstGeom prst="rect">
            <a:avLst/>
          </a:prstGeom>
          <a:ln w="28575">
            <a:solidFill>
              <a:schemeClr val="tx1"/>
            </a:solidFill>
          </a:ln>
        </p:spPr>
      </p:pic>
      <p:pic>
        <p:nvPicPr>
          <p:cNvPr id="4" name="Picture 3">
            <a:extLst>
              <a:ext uri="{FF2B5EF4-FFF2-40B4-BE49-F238E27FC236}">
                <a16:creationId xmlns:a16="http://schemas.microsoft.com/office/drawing/2014/main" id="{3A78222A-616E-52F6-22B9-6C7C8C0F57F7}"/>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1954" r="11954"/>
          <a:stretch/>
        </p:blipFill>
        <p:spPr>
          <a:xfrm>
            <a:off x="5679275" y="4182683"/>
            <a:ext cx="1829748" cy="166977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tx1"/>
            </a:solidFill>
          </a:ln>
        </p:spPr>
      </p:pic>
      <p:pic>
        <p:nvPicPr>
          <p:cNvPr id="6" name="Picture 5">
            <a:extLst>
              <a:ext uri="{FF2B5EF4-FFF2-40B4-BE49-F238E27FC236}">
                <a16:creationId xmlns:a16="http://schemas.microsoft.com/office/drawing/2014/main" id="{E34C713C-96A5-6063-709B-223852E8CB09}"/>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6489" t="5286" r="31774"/>
          <a:stretch/>
        </p:blipFill>
        <p:spPr>
          <a:xfrm>
            <a:off x="1367085" y="4182683"/>
            <a:ext cx="1829747" cy="1669774"/>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w="28575">
            <a:solidFill>
              <a:schemeClr val="tx1"/>
            </a:solidFill>
          </a:ln>
        </p:spPr>
      </p:pic>
      <p:pic>
        <p:nvPicPr>
          <p:cNvPr id="8" name="Picture 7" descr="Logo&#10;&#10;Description automatically generated with medium confidence">
            <a:extLst>
              <a:ext uri="{FF2B5EF4-FFF2-40B4-BE49-F238E27FC236}">
                <a16:creationId xmlns:a16="http://schemas.microsoft.com/office/drawing/2014/main" id="{747FE9D7-B1F1-50CC-C777-19410EF647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19861" y="6149706"/>
            <a:ext cx="2254218" cy="600613"/>
          </a:xfrm>
          <a:prstGeom prst="rect">
            <a:avLst/>
          </a:prstGeom>
        </p:spPr>
      </p:pic>
    </p:spTree>
    <p:extLst>
      <p:ext uri="{BB962C8B-B14F-4D97-AF65-F5344CB8AC3E}">
        <p14:creationId xmlns:p14="http://schemas.microsoft.com/office/powerpoint/2010/main" val="282035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fabric&#10;&#10;Description automatically generated">
            <a:extLst>
              <a:ext uri="{FF2B5EF4-FFF2-40B4-BE49-F238E27FC236}">
                <a16:creationId xmlns:a16="http://schemas.microsoft.com/office/drawing/2014/main" id="{CC375592-3FCB-5213-F7F1-CCC68EA1D292}"/>
              </a:ext>
            </a:extLst>
          </p:cNvPr>
          <p:cNvPicPr>
            <a:picLocks noGrp="1" noRot="1" noChangeAspect="1" noMove="1" noResize="1" noEditPoints="1" noAdjustHandles="1" noChangeArrowheads="1" noChangeShapeType="1" noCrop="1"/>
          </p:cNvPicPr>
          <p:nvPr/>
        </p:nvPicPr>
        <p:blipFill rotWithShape="1">
          <a:blip r:embed="rId2"/>
          <a:srcRect l="1690" t="3136" r="197" b="44712"/>
          <a:stretch/>
        </p:blipFill>
        <p:spPr>
          <a:xfrm>
            <a:off x="1" y="16021"/>
            <a:ext cx="12191996" cy="6825958"/>
          </a:xfrm>
          <a:prstGeom prst="rect">
            <a:avLst/>
          </a:prstGeom>
        </p:spPr>
      </p:pic>
      <p:sp>
        <p:nvSpPr>
          <p:cNvPr id="30" name="Rectangle 29">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17938" y="4229430"/>
            <a:ext cx="11552496" cy="230772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6" hidden="1">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3" y="320843"/>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6" hidden="1">
            <a:extLst>
              <a:ext uri="{FF2B5EF4-FFF2-40B4-BE49-F238E27FC236}">
                <a16:creationId xmlns:a16="http://schemas.microsoft.com/office/drawing/2014/main" id="{BE5996B0-F3AC-4A78-A5EF-139FD3495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198"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6" hidden="1">
            <a:extLst>
              <a:ext uri="{FF2B5EF4-FFF2-40B4-BE49-F238E27FC236}">
                <a16:creationId xmlns:a16="http://schemas.microsoft.com/office/drawing/2014/main" id="{347C85EF-9B88-46AF-B40D-70F2DDDE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2834"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8D7ED2-B9F7-2C65-ED61-117A31E8AC4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771" t="4773" r="37795" b="-22"/>
          <a:stretch/>
        </p:blipFill>
        <p:spPr>
          <a:xfrm>
            <a:off x="4445003" y="696183"/>
            <a:ext cx="3285228" cy="2998004"/>
          </a:xfrm>
          <a:prstGeom prst="rect">
            <a:avLst/>
          </a:prstGeom>
          <a:ln w="28575">
            <a:solidFill>
              <a:schemeClr val="tx1"/>
            </a:solidFill>
          </a:ln>
        </p:spPr>
      </p:pic>
      <p:pic>
        <p:nvPicPr>
          <p:cNvPr id="7" name="Picture 6">
            <a:extLst>
              <a:ext uri="{FF2B5EF4-FFF2-40B4-BE49-F238E27FC236}">
                <a16:creationId xmlns:a16="http://schemas.microsoft.com/office/drawing/2014/main" id="{F32D7A64-D65C-6151-38DB-6D626525D695}"/>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1954" r="11954"/>
          <a:stretch/>
        </p:blipFill>
        <p:spPr>
          <a:xfrm>
            <a:off x="8374209" y="679908"/>
            <a:ext cx="3290783" cy="3003071"/>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tx1"/>
            </a:solidFill>
          </a:ln>
        </p:spPr>
      </p:pic>
      <p:pic>
        <p:nvPicPr>
          <p:cNvPr id="8" name="Picture 7">
            <a:extLst>
              <a:ext uri="{FF2B5EF4-FFF2-40B4-BE49-F238E27FC236}">
                <a16:creationId xmlns:a16="http://schemas.microsoft.com/office/drawing/2014/main" id="{0B8EBDCA-B193-8809-1F3C-AC09A2790152}"/>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6489" t="5286" r="31774"/>
          <a:stretch/>
        </p:blipFill>
        <p:spPr>
          <a:xfrm>
            <a:off x="500113" y="696182"/>
            <a:ext cx="3285229" cy="2998005"/>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w="28575">
            <a:solidFill>
              <a:schemeClr val="tx1"/>
            </a:solidFill>
          </a:ln>
        </p:spPr>
      </p:pic>
      <p:sp>
        <p:nvSpPr>
          <p:cNvPr id="19" name="TextBox 18">
            <a:extLst>
              <a:ext uri="{FF2B5EF4-FFF2-40B4-BE49-F238E27FC236}">
                <a16:creationId xmlns:a16="http://schemas.microsoft.com/office/drawing/2014/main" id="{1345F28C-F9B6-5451-EA98-45578ACFCBF8}"/>
              </a:ext>
            </a:extLst>
          </p:cNvPr>
          <p:cNvSpPr txBox="1"/>
          <p:nvPr/>
        </p:nvSpPr>
        <p:spPr>
          <a:xfrm>
            <a:off x="592359" y="5587709"/>
            <a:ext cx="11052094" cy="667299"/>
          </a:xfrm>
          <a:prstGeom prst="rect">
            <a:avLst/>
          </a:prstGeom>
          <a:noFill/>
        </p:spPr>
        <p:txBody>
          <a:bodyPr wrap="square">
            <a:spAutoFit/>
          </a:bodyPr>
          <a:lstStyle/>
          <a:p>
            <a:pPr marL="0" indent="0">
              <a:lnSpc>
                <a:spcPts val="2200"/>
              </a:lnSpc>
              <a:buNone/>
            </a:pPr>
            <a:r>
              <a:rPr lang="en-JM" sz="2400" dirty="0">
                <a:ea typeface="Calibri"/>
                <a:cs typeface="Times"/>
              </a:rPr>
              <a:t>A Trust Deed Investment is when a lender (you) lends money to a borrower (homebuilder/developer) that is secured by real estate.</a:t>
            </a:r>
          </a:p>
        </p:txBody>
      </p:sp>
      <p:sp>
        <p:nvSpPr>
          <p:cNvPr id="2" name="Rectangle 1">
            <a:extLst>
              <a:ext uri="{FF2B5EF4-FFF2-40B4-BE49-F238E27FC236}">
                <a16:creationId xmlns:a16="http://schemas.microsoft.com/office/drawing/2014/main" id="{9E5553C3-22EF-D6ED-457B-B40912A055B4}"/>
              </a:ext>
            </a:extLst>
          </p:cNvPr>
          <p:cNvSpPr/>
          <p:nvPr/>
        </p:nvSpPr>
        <p:spPr>
          <a:xfrm>
            <a:off x="-1814" y="4468385"/>
            <a:ext cx="12192000" cy="880369"/>
          </a:xfrm>
          <a:prstGeom prst="rect">
            <a:avLst/>
          </a:prstGeom>
          <a:gradFill>
            <a:gsLst>
              <a:gs pos="1835">
                <a:srgbClr val="0094C8"/>
              </a:gs>
              <a:gs pos="49000">
                <a:srgbClr val="0077A0"/>
              </a:gs>
              <a:gs pos="86000">
                <a:srgbClr val="1F5963"/>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77CFD55-3FB7-A0B7-309A-2E22B36EF755}"/>
              </a:ext>
            </a:extLst>
          </p:cNvPr>
          <p:cNvSpPr txBox="1"/>
          <p:nvPr/>
        </p:nvSpPr>
        <p:spPr>
          <a:xfrm>
            <a:off x="513559" y="4473165"/>
            <a:ext cx="11164879" cy="830997"/>
          </a:xfrm>
          <a:prstGeom prst="rect">
            <a:avLst/>
          </a:prstGeom>
          <a:noFill/>
        </p:spPr>
        <p:txBody>
          <a:bodyPr wrap="square">
            <a:spAutoFit/>
          </a:bodyPr>
          <a:lstStyle/>
          <a:p>
            <a:pPr algn="ctr"/>
            <a:r>
              <a:rPr lang="en-US" sz="4800" spc="-150" dirty="0">
                <a:solidFill>
                  <a:schemeClr val="bg1"/>
                </a:solidFill>
              </a:rPr>
              <a:t>WHAT IS A TRUST DEED INVESTMENT?</a:t>
            </a:r>
            <a:endParaRPr lang="en-US" sz="4800" dirty="0">
              <a:solidFill>
                <a:schemeClr val="bg1"/>
              </a:solidFill>
            </a:endParaRPr>
          </a:p>
        </p:txBody>
      </p:sp>
    </p:spTree>
    <p:extLst>
      <p:ext uri="{BB962C8B-B14F-4D97-AF65-F5344CB8AC3E}">
        <p14:creationId xmlns:p14="http://schemas.microsoft.com/office/powerpoint/2010/main" val="204045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fabric&#10;&#10;Description automatically generated">
            <a:extLst>
              <a:ext uri="{FF2B5EF4-FFF2-40B4-BE49-F238E27FC236}">
                <a16:creationId xmlns:a16="http://schemas.microsoft.com/office/drawing/2014/main" id="{46307781-E57E-B832-DE38-5384BEC2DE48}"/>
              </a:ext>
            </a:extLst>
          </p:cNvPr>
          <p:cNvPicPr>
            <a:picLocks noChangeAspect="1"/>
          </p:cNvPicPr>
          <p:nvPr/>
        </p:nvPicPr>
        <p:blipFill rotWithShape="1">
          <a:blip r:embed="rId3"/>
          <a:srcRect l="2059" t="658" r="18206" b="1"/>
          <a:stretch/>
        </p:blipFill>
        <p:spPr>
          <a:xfrm>
            <a:off x="3523488" y="10"/>
            <a:ext cx="8668512" cy="6857990"/>
          </a:xfrm>
          <a:prstGeom prst="rect">
            <a:avLst/>
          </a:prstGeom>
        </p:spPr>
      </p:pic>
      <p:pic>
        <p:nvPicPr>
          <p:cNvPr id="2" name="Picture 1" descr="A picture containing person, person, computer, indoor&#10;&#10;Description automatically generated">
            <a:extLst>
              <a:ext uri="{FF2B5EF4-FFF2-40B4-BE49-F238E27FC236}">
                <a16:creationId xmlns:a16="http://schemas.microsoft.com/office/drawing/2014/main" id="{CAC442B5-AA70-9531-BCCA-095A2C099A75}"/>
              </a:ext>
            </a:extLst>
          </p:cNvPr>
          <p:cNvPicPr>
            <a:picLocks noChangeAspect="1"/>
          </p:cNvPicPr>
          <p:nvPr/>
        </p:nvPicPr>
        <p:blipFill rotWithShape="1">
          <a:blip r:embed="rId4"/>
          <a:srcRect t="2047"/>
          <a:stretch/>
        </p:blipFill>
        <p:spPr>
          <a:xfrm>
            <a:off x="2757" y="0"/>
            <a:ext cx="10501897" cy="6858000"/>
          </a:xfrm>
          <a:prstGeom prst="rect">
            <a:avLst/>
          </a:prstGeom>
        </p:spPr>
      </p:pic>
      <p:grpSp>
        <p:nvGrpSpPr>
          <p:cNvPr id="10" name="Group 9">
            <a:extLst>
              <a:ext uri="{FF2B5EF4-FFF2-40B4-BE49-F238E27FC236}">
                <a16:creationId xmlns:a16="http://schemas.microsoft.com/office/drawing/2014/main" id="{D386D7E6-8007-719E-DA47-B93B3A984F00}"/>
              </a:ext>
            </a:extLst>
          </p:cNvPr>
          <p:cNvGrpSpPr/>
          <p:nvPr/>
        </p:nvGrpSpPr>
        <p:grpSpPr>
          <a:xfrm>
            <a:off x="4967849" y="589602"/>
            <a:ext cx="5405946" cy="2678264"/>
            <a:chOff x="4783016" y="562708"/>
            <a:chExt cx="5405946" cy="2678264"/>
          </a:xfrm>
        </p:grpSpPr>
        <p:sp>
          <p:nvSpPr>
            <p:cNvPr id="6" name="Title 3">
              <a:extLst>
                <a:ext uri="{FF2B5EF4-FFF2-40B4-BE49-F238E27FC236}">
                  <a16:creationId xmlns:a16="http://schemas.microsoft.com/office/drawing/2014/main" id="{7FAD2ACF-6997-8047-3E3B-A5132D4ABF3B}"/>
                </a:ext>
              </a:extLst>
            </p:cNvPr>
            <p:cNvSpPr txBox="1">
              <a:spLocks/>
            </p:cNvSpPr>
            <p:nvPr/>
          </p:nvSpPr>
          <p:spPr>
            <a:xfrm>
              <a:off x="4863403" y="562708"/>
              <a:ext cx="4662435" cy="16717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cs typeface="Arial" panose="020B0604020202020204" pitchFamily="34" charset="0"/>
                </a:rPr>
                <a:t>WHAT MAKES </a:t>
              </a:r>
            </a:p>
            <a:p>
              <a:r>
                <a:rPr lang="en-US" sz="4000" dirty="0">
                  <a:cs typeface="Arial" panose="020B0604020202020204" pitchFamily="34" charset="0"/>
                </a:rPr>
                <a:t>IGNITE FUNDING</a:t>
              </a:r>
              <a:br>
                <a:rPr lang="en-US" sz="4000" dirty="0">
                  <a:latin typeface="Arial" panose="020B0604020202020204" pitchFamily="34" charset="0"/>
                  <a:cs typeface="Arial" panose="020B0604020202020204" pitchFamily="34" charset="0"/>
                </a:rPr>
              </a:br>
              <a:endParaRPr lang="en-US" sz="4000" dirty="0"/>
            </a:p>
          </p:txBody>
        </p:sp>
        <p:sp>
          <p:nvSpPr>
            <p:cNvPr id="3" name="Title 3">
              <a:extLst>
                <a:ext uri="{FF2B5EF4-FFF2-40B4-BE49-F238E27FC236}">
                  <a16:creationId xmlns:a16="http://schemas.microsoft.com/office/drawing/2014/main" id="{CFAFD146-8B89-E994-4E76-58F505858C7A}"/>
                </a:ext>
              </a:extLst>
            </p:cNvPr>
            <p:cNvSpPr txBox="1">
              <a:spLocks/>
            </p:cNvSpPr>
            <p:nvPr/>
          </p:nvSpPr>
          <p:spPr>
            <a:xfrm>
              <a:off x="4783016" y="1569218"/>
              <a:ext cx="5405946" cy="16717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cs typeface="Arial" panose="020B0604020202020204" pitchFamily="34" charset="0"/>
                </a:rPr>
                <a:t>DIFFERENT?</a:t>
              </a:r>
              <a:br>
                <a:rPr lang="en-US" sz="4000" dirty="0">
                  <a:latin typeface="Arial" panose="020B0604020202020204" pitchFamily="34" charset="0"/>
                  <a:cs typeface="Arial" panose="020B0604020202020204" pitchFamily="34" charset="0"/>
                </a:rPr>
              </a:br>
              <a:endParaRPr lang="en-US" sz="4000" dirty="0"/>
            </a:p>
          </p:txBody>
        </p:sp>
      </p:grpSp>
      <p:cxnSp>
        <p:nvCxnSpPr>
          <p:cNvPr id="4" name="Straight Connector 3">
            <a:extLst>
              <a:ext uri="{FF2B5EF4-FFF2-40B4-BE49-F238E27FC236}">
                <a16:creationId xmlns:a16="http://schemas.microsoft.com/office/drawing/2014/main" id="{6FEC6FC7-6F19-63F4-45CD-3F2202ADFB96}"/>
              </a:ext>
            </a:extLst>
          </p:cNvPr>
          <p:cNvCxnSpPr>
            <a:cxnSpLocks/>
          </p:cNvCxnSpPr>
          <p:nvPr/>
        </p:nvCxnSpPr>
        <p:spPr>
          <a:xfrm flipV="1">
            <a:off x="10481371" y="0"/>
            <a:ext cx="0" cy="6858000"/>
          </a:xfrm>
          <a:prstGeom prst="line">
            <a:avLst/>
          </a:prstGeom>
          <a:ln w="76200">
            <a:solidFill>
              <a:srgbClr val="007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08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fabric&#10;&#10;Description automatically generated">
            <a:extLst>
              <a:ext uri="{FF2B5EF4-FFF2-40B4-BE49-F238E27FC236}">
                <a16:creationId xmlns:a16="http://schemas.microsoft.com/office/drawing/2014/main" id="{46307781-E57E-B832-DE38-5384BEC2DE48}"/>
              </a:ext>
            </a:extLst>
          </p:cNvPr>
          <p:cNvPicPr>
            <a:picLocks noChangeAspect="1"/>
          </p:cNvPicPr>
          <p:nvPr/>
        </p:nvPicPr>
        <p:blipFill rotWithShape="1">
          <a:blip r:embed="rId3"/>
          <a:srcRect l="2059" t="658" r="18206" b="1"/>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225521" y="0"/>
            <a:ext cx="8966479" cy="6868038"/>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97D23CE-73C7-C9C8-39F0-8F423D3D9912}"/>
              </a:ext>
            </a:extLst>
          </p:cNvPr>
          <p:cNvSpPr/>
          <p:nvPr/>
        </p:nvSpPr>
        <p:spPr>
          <a:xfrm>
            <a:off x="0" y="391513"/>
            <a:ext cx="12192000" cy="1494805"/>
          </a:xfrm>
          <a:prstGeom prst="rect">
            <a:avLst/>
          </a:prstGeom>
          <a:gradFill>
            <a:gsLst>
              <a:gs pos="1835">
                <a:srgbClr val="0094C8"/>
              </a:gs>
              <a:gs pos="49000">
                <a:srgbClr val="0077A0"/>
              </a:gs>
              <a:gs pos="86000">
                <a:srgbClr val="1F5963"/>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7FAD2ACF-6997-8047-3E3B-A5132D4ABF3B}"/>
              </a:ext>
            </a:extLst>
          </p:cNvPr>
          <p:cNvSpPr txBox="1">
            <a:spLocks/>
          </p:cNvSpPr>
          <p:nvPr/>
        </p:nvSpPr>
        <p:spPr>
          <a:xfrm>
            <a:off x="750972" y="882218"/>
            <a:ext cx="11206879"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WHAT MAKES IGNITE FUNDING DIFFERENT?</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43671" y="83181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Box 10">
            <a:extLst>
              <a:ext uri="{FF2B5EF4-FFF2-40B4-BE49-F238E27FC236}">
                <a16:creationId xmlns:a16="http://schemas.microsoft.com/office/drawing/2014/main" id="{DBF14A3C-8D60-A4EC-9EA4-05B65C62E442}"/>
              </a:ext>
            </a:extLst>
          </p:cNvPr>
          <p:cNvSpPr txBox="1"/>
          <p:nvPr/>
        </p:nvSpPr>
        <p:spPr>
          <a:xfrm>
            <a:off x="758688" y="1951121"/>
            <a:ext cx="11061124" cy="4198585"/>
          </a:xfrm>
          <a:prstGeom prst="rect">
            <a:avLst/>
          </a:prstGeom>
          <a:noFill/>
        </p:spPr>
        <p:txBody>
          <a:bodyPr wrap="square" rtlCol="0">
            <a:spAutoFit/>
          </a:bodyPr>
          <a:lstStyle/>
          <a:p>
            <a:pPr indent="-228600">
              <a:lnSpc>
                <a:spcPts val="4900"/>
              </a:lnSpc>
              <a:spcAft>
                <a:spcPts val="600"/>
              </a:spcAft>
              <a:buFont typeface="Arial" panose="020B0604020202020204" pitchFamily="34" charset="0"/>
              <a:buChar char="•"/>
            </a:pPr>
            <a:r>
              <a:rPr lang="en-US" sz="3200" b="1" dirty="0">
                <a:solidFill>
                  <a:schemeClr val="tx1"/>
                </a:solidFill>
              </a:rPr>
              <a:t>Low Barrier to Entry </a:t>
            </a:r>
            <a:r>
              <a:rPr lang="en-US" sz="3200" dirty="0">
                <a:solidFill>
                  <a:schemeClr val="tx1"/>
                </a:solidFill>
              </a:rPr>
              <a:t>– Minimum Investment $10,000 </a:t>
            </a:r>
            <a:endParaRPr lang="en-US" sz="3200" b="1" dirty="0">
              <a:solidFill>
                <a:schemeClr val="tx1"/>
              </a:solidFill>
            </a:endParaRPr>
          </a:p>
          <a:p>
            <a:pPr indent="-228600">
              <a:lnSpc>
                <a:spcPts val="4900"/>
              </a:lnSpc>
              <a:spcAft>
                <a:spcPts val="600"/>
              </a:spcAft>
              <a:buFont typeface="Arial" panose="020B0604020202020204" pitchFamily="34" charset="0"/>
              <a:buChar char="•"/>
            </a:pPr>
            <a:r>
              <a:rPr lang="en-US" sz="3200" b="1" dirty="0">
                <a:solidFill>
                  <a:schemeClr val="tx1"/>
                </a:solidFill>
              </a:rPr>
              <a:t>Geographic/Borrower Diversification </a:t>
            </a:r>
            <a:r>
              <a:rPr lang="en-US" sz="3200" dirty="0">
                <a:solidFill>
                  <a:schemeClr val="tx1"/>
                </a:solidFill>
              </a:rPr>
              <a:t>– Mitigated Risk </a:t>
            </a:r>
          </a:p>
          <a:p>
            <a:pPr indent="-228600">
              <a:lnSpc>
                <a:spcPts val="4900"/>
              </a:lnSpc>
              <a:spcAft>
                <a:spcPts val="600"/>
              </a:spcAft>
              <a:buFont typeface="Arial" panose="020B0604020202020204" pitchFamily="34" charset="0"/>
              <a:buChar char="•"/>
            </a:pPr>
            <a:r>
              <a:rPr lang="en-US" sz="3200" b="1" dirty="0">
                <a:solidFill>
                  <a:schemeClr val="tx1"/>
                </a:solidFill>
              </a:rPr>
              <a:t>Less Volatility </a:t>
            </a:r>
            <a:r>
              <a:rPr lang="en-US" sz="3200" dirty="0">
                <a:solidFill>
                  <a:schemeClr val="tx1"/>
                </a:solidFill>
              </a:rPr>
              <a:t>– Collateralized Investment</a:t>
            </a:r>
            <a:endParaRPr lang="en-US" sz="3200" b="1" dirty="0">
              <a:solidFill>
                <a:schemeClr val="tx1"/>
              </a:solidFill>
            </a:endParaRPr>
          </a:p>
          <a:p>
            <a:pPr indent="-228600">
              <a:lnSpc>
                <a:spcPts val="4900"/>
              </a:lnSpc>
              <a:spcAft>
                <a:spcPts val="600"/>
              </a:spcAft>
              <a:buFont typeface="Arial" panose="020B0604020202020204" pitchFamily="34" charset="0"/>
              <a:buChar char="•"/>
            </a:pPr>
            <a:r>
              <a:rPr lang="en-US" sz="3200" b="1" dirty="0">
                <a:solidFill>
                  <a:schemeClr val="tx1"/>
                </a:solidFill>
              </a:rPr>
              <a:t>Consistent Monthly Income </a:t>
            </a:r>
            <a:r>
              <a:rPr lang="en-US" sz="3200" dirty="0">
                <a:solidFill>
                  <a:schemeClr val="tx1"/>
                </a:solidFill>
              </a:rPr>
              <a:t>– Passive Income </a:t>
            </a:r>
          </a:p>
          <a:p>
            <a:pPr indent="-228600">
              <a:lnSpc>
                <a:spcPts val="4900"/>
              </a:lnSpc>
              <a:spcAft>
                <a:spcPts val="600"/>
              </a:spcAft>
              <a:buFont typeface="Arial" panose="020B0604020202020204" pitchFamily="34" charset="0"/>
              <a:buChar char="•"/>
            </a:pPr>
            <a:r>
              <a:rPr lang="en-US" sz="3200" b="1" dirty="0">
                <a:solidFill>
                  <a:schemeClr val="tx1"/>
                </a:solidFill>
              </a:rPr>
              <a:t>Deal Flow </a:t>
            </a:r>
            <a:r>
              <a:rPr lang="en-US" sz="3200" dirty="0">
                <a:solidFill>
                  <a:schemeClr val="tx1"/>
                </a:solidFill>
              </a:rPr>
              <a:t>- Consistency</a:t>
            </a:r>
            <a:endParaRPr lang="en-US" sz="3200" b="1" dirty="0">
              <a:solidFill>
                <a:schemeClr val="tx1"/>
              </a:solidFill>
            </a:endParaRPr>
          </a:p>
          <a:p>
            <a:pPr>
              <a:lnSpc>
                <a:spcPts val="4900"/>
              </a:lnSpc>
            </a:pPr>
            <a:endParaRPr lang="en-US" sz="3200" dirty="0"/>
          </a:p>
        </p:txBody>
      </p:sp>
    </p:spTree>
    <p:extLst>
      <p:ext uri="{BB962C8B-B14F-4D97-AF65-F5344CB8AC3E}">
        <p14:creationId xmlns:p14="http://schemas.microsoft.com/office/powerpoint/2010/main" val="3436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abric&#10;&#10;Description automatically generated">
            <a:extLst>
              <a:ext uri="{FF2B5EF4-FFF2-40B4-BE49-F238E27FC236}">
                <a16:creationId xmlns:a16="http://schemas.microsoft.com/office/drawing/2014/main" id="{18D29D96-4651-AC70-50DF-914DA305DAE6}"/>
              </a:ext>
            </a:extLst>
          </p:cNvPr>
          <p:cNvPicPr>
            <a:picLocks noChangeAspect="1"/>
          </p:cNvPicPr>
          <p:nvPr/>
        </p:nvPicPr>
        <p:blipFill rotWithShape="1">
          <a:blip r:embed="rId2"/>
          <a:srcRect l="31043" t="10797" b="1126"/>
          <a:stretch/>
        </p:blipFill>
        <p:spPr>
          <a:xfrm>
            <a:off x="7118129" y="16021"/>
            <a:ext cx="5073867" cy="6825958"/>
          </a:xfrm>
          <a:prstGeom prst="rect">
            <a:avLst/>
          </a:prstGeom>
        </p:spPr>
      </p:pic>
      <p:sp>
        <p:nvSpPr>
          <p:cNvPr id="5" name="Flowchart: Delay 4">
            <a:extLst>
              <a:ext uri="{FF2B5EF4-FFF2-40B4-BE49-F238E27FC236}">
                <a16:creationId xmlns:a16="http://schemas.microsoft.com/office/drawing/2014/main" id="{8F8E466F-EBEB-FBBE-2DB0-3B7BBDE8FBE8}"/>
              </a:ext>
            </a:extLst>
          </p:cNvPr>
          <p:cNvSpPr/>
          <p:nvPr/>
        </p:nvSpPr>
        <p:spPr>
          <a:xfrm>
            <a:off x="3864864" y="0"/>
            <a:ext cx="6547214" cy="68580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CBF39-41B4-19BE-3BAE-79A325BB2030}"/>
              </a:ext>
            </a:extLst>
          </p:cNvPr>
          <p:cNvSpPr>
            <a:spLocks noGrp="1"/>
          </p:cNvSpPr>
          <p:nvPr>
            <p:ph type="title"/>
          </p:nvPr>
        </p:nvSpPr>
        <p:spPr>
          <a:xfrm>
            <a:off x="758688" y="466725"/>
            <a:ext cx="10515600" cy="1325563"/>
          </a:xfrm>
        </p:spPr>
        <p:txBody>
          <a:bodyPr>
            <a:normAutofit/>
          </a:bodyPr>
          <a:lstStyle/>
          <a:p>
            <a:r>
              <a:rPr lang="en-US" sz="4000" spc="-150" dirty="0"/>
              <a:t>WHAT MAKES IGNITE FUNDING DIFFERENT?</a:t>
            </a:r>
          </a:p>
        </p:txBody>
      </p:sp>
      <p:cxnSp>
        <p:nvCxnSpPr>
          <p:cNvPr id="13" name="Straight Connector 12">
            <a:extLst>
              <a:ext uri="{FF2B5EF4-FFF2-40B4-BE49-F238E27FC236}">
                <a16:creationId xmlns:a16="http://schemas.microsoft.com/office/drawing/2014/main" id="{128C34B2-4F0B-1D24-18C0-62E5B378584D}"/>
              </a:ext>
            </a:extLst>
          </p:cNvPr>
          <p:cNvCxnSpPr>
            <a:cxnSpLocks/>
          </p:cNvCxnSpPr>
          <p:nvPr/>
        </p:nvCxnSpPr>
        <p:spPr>
          <a:xfrm>
            <a:off x="949960" y="1678496"/>
            <a:ext cx="7977809" cy="0"/>
          </a:xfrm>
          <a:prstGeom prst="line">
            <a:avLst/>
          </a:prstGeom>
          <a:ln w="57150">
            <a:solidFill>
              <a:srgbClr val="0077A0"/>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with medium confidence">
            <a:extLst>
              <a:ext uri="{FF2B5EF4-FFF2-40B4-BE49-F238E27FC236}">
                <a16:creationId xmlns:a16="http://schemas.microsoft.com/office/drawing/2014/main" id="{747FE9D7-B1F1-50CC-C777-19410EF6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861" y="6149706"/>
            <a:ext cx="2254218" cy="600613"/>
          </a:xfrm>
          <a:prstGeom prst="rect">
            <a:avLst/>
          </a:prstGeom>
        </p:spPr>
      </p:pic>
      <p:sp>
        <p:nvSpPr>
          <p:cNvPr id="12" name="TextBox 11">
            <a:extLst>
              <a:ext uri="{FF2B5EF4-FFF2-40B4-BE49-F238E27FC236}">
                <a16:creationId xmlns:a16="http://schemas.microsoft.com/office/drawing/2014/main" id="{BCE59B26-4918-BA09-D2C6-D6266E43C28B}"/>
              </a:ext>
            </a:extLst>
          </p:cNvPr>
          <p:cNvSpPr txBox="1"/>
          <p:nvPr/>
        </p:nvSpPr>
        <p:spPr>
          <a:xfrm>
            <a:off x="758688" y="1951121"/>
            <a:ext cx="11061124" cy="4198585"/>
          </a:xfrm>
          <a:prstGeom prst="rect">
            <a:avLst/>
          </a:prstGeom>
          <a:noFill/>
        </p:spPr>
        <p:txBody>
          <a:bodyPr wrap="square" rtlCol="0">
            <a:spAutoFit/>
          </a:bodyPr>
          <a:lstStyle/>
          <a:p>
            <a:pPr indent="-228600">
              <a:lnSpc>
                <a:spcPts val="4900"/>
              </a:lnSpc>
              <a:spcAft>
                <a:spcPts val="600"/>
              </a:spcAft>
              <a:buFont typeface="Arial" panose="020B0604020202020204" pitchFamily="34" charset="0"/>
              <a:buChar char="•"/>
            </a:pPr>
            <a:r>
              <a:rPr lang="en-US" sz="3200" b="1" dirty="0">
                <a:solidFill>
                  <a:schemeClr val="tx1"/>
                </a:solidFill>
              </a:rPr>
              <a:t>Low Barrier to Entry </a:t>
            </a:r>
            <a:r>
              <a:rPr lang="en-US" sz="3200" dirty="0">
                <a:solidFill>
                  <a:schemeClr val="tx1"/>
                </a:solidFill>
              </a:rPr>
              <a:t>– Minimum Investment $10,000 </a:t>
            </a:r>
            <a:endParaRPr lang="en-US" sz="3200" b="1" dirty="0">
              <a:solidFill>
                <a:schemeClr val="tx1"/>
              </a:solidFill>
            </a:endParaRPr>
          </a:p>
          <a:p>
            <a:pPr indent="-228600">
              <a:lnSpc>
                <a:spcPts val="4900"/>
              </a:lnSpc>
              <a:spcAft>
                <a:spcPts val="600"/>
              </a:spcAft>
              <a:buFont typeface="Arial" panose="020B0604020202020204" pitchFamily="34" charset="0"/>
              <a:buChar char="•"/>
            </a:pPr>
            <a:r>
              <a:rPr lang="en-US" sz="3200" b="1" dirty="0">
                <a:solidFill>
                  <a:schemeClr val="tx1"/>
                </a:solidFill>
              </a:rPr>
              <a:t>Geographic/Borrower Diversification </a:t>
            </a:r>
            <a:r>
              <a:rPr lang="en-US" sz="3200" dirty="0">
                <a:solidFill>
                  <a:schemeClr val="tx1"/>
                </a:solidFill>
              </a:rPr>
              <a:t>– Mitigated Risk </a:t>
            </a:r>
          </a:p>
          <a:p>
            <a:pPr indent="-228600">
              <a:lnSpc>
                <a:spcPts val="4900"/>
              </a:lnSpc>
              <a:spcAft>
                <a:spcPts val="600"/>
              </a:spcAft>
              <a:buFont typeface="Arial" panose="020B0604020202020204" pitchFamily="34" charset="0"/>
              <a:buChar char="•"/>
            </a:pPr>
            <a:r>
              <a:rPr lang="en-US" sz="3200" b="1" dirty="0">
                <a:solidFill>
                  <a:schemeClr val="tx1"/>
                </a:solidFill>
              </a:rPr>
              <a:t>Less Volatility </a:t>
            </a:r>
            <a:r>
              <a:rPr lang="en-US" sz="3200" dirty="0">
                <a:solidFill>
                  <a:schemeClr val="tx1"/>
                </a:solidFill>
              </a:rPr>
              <a:t>– Collateralized Investment</a:t>
            </a:r>
            <a:endParaRPr lang="en-US" sz="3200" b="1" dirty="0">
              <a:solidFill>
                <a:schemeClr val="tx1"/>
              </a:solidFill>
            </a:endParaRPr>
          </a:p>
          <a:p>
            <a:pPr indent="-228600">
              <a:lnSpc>
                <a:spcPts val="4900"/>
              </a:lnSpc>
              <a:spcAft>
                <a:spcPts val="600"/>
              </a:spcAft>
              <a:buFont typeface="Arial" panose="020B0604020202020204" pitchFamily="34" charset="0"/>
              <a:buChar char="•"/>
            </a:pPr>
            <a:r>
              <a:rPr lang="en-US" sz="3200" b="1" dirty="0">
                <a:solidFill>
                  <a:schemeClr val="tx1"/>
                </a:solidFill>
              </a:rPr>
              <a:t>Consistent Monthly Income </a:t>
            </a:r>
            <a:r>
              <a:rPr lang="en-US" sz="3200" dirty="0">
                <a:solidFill>
                  <a:schemeClr val="tx1"/>
                </a:solidFill>
              </a:rPr>
              <a:t>– Passive Income </a:t>
            </a:r>
          </a:p>
          <a:p>
            <a:pPr indent="-228600">
              <a:lnSpc>
                <a:spcPts val="4900"/>
              </a:lnSpc>
              <a:spcAft>
                <a:spcPts val="600"/>
              </a:spcAft>
              <a:buFont typeface="Arial" panose="020B0604020202020204" pitchFamily="34" charset="0"/>
              <a:buChar char="•"/>
            </a:pPr>
            <a:r>
              <a:rPr lang="en-US" sz="3200" b="1" dirty="0">
                <a:solidFill>
                  <a:schemeClr val="tx1"/>
                </a:solidFill>
              </a:rPr>
              <a:t>Deal Flow </a:t>
            </a:r>
            <a:r>
              <a:rPr lang="en-US" sz="3200" dirty="0">
                <a:solidFill>
                  <a:schemeClr val="tx1"/>
                </a:solidFill>
              </a:rPr>
              <a:t>- Consistency</a:t>
            </a:r>
            <a:endParaRPr lang="en-US" sz="3200" b="1" dirty="0">
              <a:solidFill>
                <a:schemeClr val="tx1"/>
              </a:solidFill>
            </a:endParaRPr>
          </a:p>
          <a:p>
            <a:pPr>
              <a:lnSpc>
                <a:spcPts val="4900"/>
              </a:lnSpc>
            </a:pPr>
            <a:endParaRPr lang="en-US" sz="3200" dirty="0"/>
          </a:p>
        </p:txBody>
      </p:sp>
    </p:spTree>
    <p:extLst>
      <p:ext uri="{BB962C8B-B14F-4D97-AF65-F5344CB8AC3E}">
        <p14:creationId xmlns:p14="http://schemas.microsoft.com/office/powerpoint/2010/main" val="1262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abric&#10;&#10;Description automatically generated">
            <a:extLst>
              <a:ext uri="{FF2B5EF4-FFF2-40B4-BE49-F238E27FC236}">
                <a16:creationId xmlns:a16="http://schemas.microsoft.com/office/drawing/2014/main" id="{92E25C80-B31F-5BA4-BBBD-7FF6B6F853C8}"/>
              </a:ext>
            </a:extLst>
          </p:cNvPr>
          <p:cNvPicPr>
            <a:picLocks noChangeAspect="1"/>
          </p:cNvPicPr>
          <p:nvPr/>
        </p:nvPicPr>
        <p:blipFill rotWithShape="1">
          <a:blip r:embed="rId2"/>
          <a:srcRect l="1690" t="3015" r="197" b="44711"/>
          <a:stretch/>
        </p:blipFill>
        <p:spPr>
          <a:xfrm>
            <a:off x="1" y="1"/>
            <a:ext cx="12191996" cy="6841978"/>
          </a:xfrm>
          <a:prstGeom prst="rect">
            <a:avLst/>
          </a:prstGeom>
        </p:spPr>
      </p:pic>
      <p:sp>
        <p:nvSpPr>
          <p:cNvPr id="40" name="Rectangle 39" hidden="1">
            <a:extLst>
              <a:ext uri="{FF2B5EF4-FFF2-40B4-BE49-F238E27FC236}">
                <a16:creationId xmlns:a16="http://schemas.microsoft.com/office/drawing/2014/main" id="{8E94495B-F7E4-1B49-7423-674B6856C27C}"/>
              </a:ext>
            </a:extLst>
          </p:cNvPr>
          <p:cNvSpPr/>
          <p:nvPr/>
        </p:nvSpPr>
        <p:spPr>
          <a:xfrm>
            <a:off x="1342998" y="1784345"/>
            <a:ext cx="2612932" cy="4501895"/>
          </a:xfrm>
          <a:prstGeom prst="rect">
            <a:avLst/>
          </a:prstGeom>
          <a:solidFill>
            <a:srgbClr val="0077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hidden="1">
            <a:extLst>
              <a:ext uri="{FF2B5EF4-FFF2-40B4-BE49-F238E27FC236}">
                <a16:creationId xmlns:a16="http://schemas.microsoft.com/office/drawing/2014/main" id="{74E5CEEC-BBC2-F98C-ADCF-C1C6FD1E7B0B}"/>
              </a:ext>
            </a:extLst>
          </p:cNvPr>
          <p:cNvSpPr/>
          <p:nvPr/>
        </p:nvSpPr>
        <p:spPr>
          <a:xfrm>
            <a:off x="4880742" y="1766883"/>
            <a:ext cx="2612932" cy="4501895"/>
          </a:xfrm>
          <a:prstGeom prst="rect">
            <a:avLst/>
          </a:prstGeom>
          <a:solidFill>
            <a:srgbClr val="0077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hidden="1">
            <a:extLst>
              <a:ext uri="{FF2B5EF4-FFF2-40B4-BE49-F238E27FC236}">
                <a16:creationId xmlns:a16="http://schemas.microsoft.com/office/drawing/2014/main" id="{7530F4AA-B6DD-146A-CCB7-C6DC245DB09D}"/>
              </a:ext>
            </a:extLst>
          </p:cNvPr>
          <p:cNvSpPr/>
          <p:nvPr/>
        </p:nvSpPr>
        <p:spPr>
          <a:xfrm>
            <a:off x="8418486" y="1784345"/>
            <a:ext cx="2612932" cy="4501895"/>
          </a:xfrm>
          <a:prstGeom prst="rect">
            <a:avLst/>
          </a:prstGeom>
          <a:solidFill>
            <a:srgbClr val="0077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E7DF9B1-B889-C456-8169-A9D0AE512541}"/>
              </a:ext>
            </a:extLst>
          </p:cNvPr>
          <p:cNvSpPr/>
          <p:nvPr/>
        </p:nvSpPr>
        <p:spPr>
          <a:xfrm>
            <a:off x="1345708" y="1442420"/>
            <a:ext cx="2622914" cy="4463289"/>
          </a:xfrm>
          <a:prstGeom prst="rect">
            <a:avLst/>
          </a:prstGeom>
          <a:gradFill flip="none" rotWithShape="1">
            <a:gsLst>
              <a:gs pos="1835">
                <a:srgbClr val="0094C8"/>
              </a:gs>
              <a:gs pos="49000">
                <a:srgbClr val="0077A0"/>
              </a:gs>
              <a:gs pos="86000">
                <a:srgbClr val="1F596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388309-CBE5-79C8-47FA-D2E9B51B04E3}"/>
              </a:ext>
            </a:extLst>
          </p:cNvPr>
          <p:cNvSpPr/>
          <p:nvPr/>
        </p:nvSpPr>
        <p:spPr>
          <a:xfrm>
            <a:off x="4884878" y="1429903"/>
            <a:ext cx="2622914" cy="4463289"/>
          </a:xfrm>
          <a:prstGeom prst="rect">
            <a:avLst/>
          </a:prstGeom>
          <a:gradFill flip="none" rotWithShape="1">
            <a:gsLst>
              <a:gs pos="1835">
                <a:srgbClr val="0094C8"/>
              </a:gs>
              <a:gs pos="49000">
                <a:srgbClr val="0077A0"/>
              </a:gs>
              <a:gs pos="86000">
                <a:srgbClr val="1F596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CDC799-937A-DD8E-15CB-42D1A568EDB1}"/>
              </a:ext>
            </a:extLst>
          </p:cNvPr>
          <p:cNvSpPr/>
          <p:nvPr/>
        </p:nvSpPr>
        <p:spPr>
          <a:xfrm>
            <a:off x="8408941" y="1434722"/>
            <a:ext cx="2622914" cy="4463289"/>
          </a:xfrm>
          <a:prstGeom prst="rect">
            <a:avLst/>
          </a:prstGeom>
          <a:gradFill flip="none" rotWithShape="1">
            <a:gsLst>
              <a:gs pos="1835">
                <a:srgbClr val="0094C8"/>
              </a:gs>
              <a:gs pos="49000">
                <a:srgbClr val="0077A0"/>
              </a:gs>
              <a:gs pos="86000">
                <a:srgbClr val="1F596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he moon&#10;&#10;Description automatically generated with medium confidence">
            <a:extLst>
              <a:ext uri="{FF2B5EF4-FFF2-40B4-BE49-F238E27FC236}">
                <a16:creationId xmlns:a16="http://schemas.microsoft.com/office/drawing/2014/main" id="{944295D2-CBBA-84D4-A753-F3819635A08E}"/>
              </a:ext>
            </a:extLst>
          </p:cNvPr>
          <p:cNvPicPr>
            <a:picLocks noChangeAspect="1"/>
          </p:cNvPicPr>
          <p:nvPr/>
        </p:nvPicPr>
        <p:blipFill rotWithShape="1">
          <a:blip r:embed="rId3">
            <a:extLst>
              <a:ext uri="{28A0092B-C50C-407E-A947-70E740481C1C}">
                <a14:useLocalDpi xmlns:a14="http://schemas.microsoft.com/office/drawing/2010/main" val="0"/>
              </a:ext>
            </a:extLst>
          </a:blip>
          <a:srcRect l="24445" t="25829" r="24971" b="21804"/>
          <a:stretch/>
        </p:blipFill>
        <p:spPr>
          <a:xfrm>
            <a:off x="4732309" y="490748"/>
            <a:ext cx="2855925" cy="1978897"/>
          </a:xfrm>
          <a:prstGeom prst="rect">
            <a:avLst/>
          </a:prstGeom>
          <a:effectLst>
            <a:outerShdw blurRad="50800" dist="38100" dir="8100000" algn="tr" rotWithShape="0">
              <a:prstClr val="black">
                <a:alpha val="40000"/>
              </a:prstClr>
            </a:outerShdw>
          </a:effectLst>
        </p:spPr>
      </p:pic>
      <p:pic>
        <p:nvPicPr>
          <p:cNvPr id="6" name="Picture 5" descr="A close up of the moon&#10;&#10;Description automatically generated with medium confidence">
            <a:extLst>
              <a:ext uri="{FF2B5EF4-FFF2-40B4-BE49-F238E27FC236}">
                <a16:creationId xmlns:a16="http://schemas.microsoft.com/office/drawing/2014/main" id="{3CCF133C-3F87-0F3B-F0FF-0DCEBD538373}"/>
              </a:ext>
            </a:extLst>
          </p:cNvPr>
          <p:cNvPicPr>
            <a:picLocks noChangeAspect="1"/>
          </p:cNvPicPr>
          <p:nvPr/>
        </p:nvPicPr>
        <p:blipFill rotWithShape="1">
          <a:blip r:embed="rId3">
            <a:extLst>
              <a:ext uri="{28A0092B-C50C-407E-A947-70E740481C1C}">
                <a14:useLocalDpi xmlns:a14="http://schemas.microsoft.com/office/drawing/2010/main" val="0"/>
              </a:ext>
            </a:extLst>
          </a:blip>
          <a:srcRect l="24445" t="25829" r="24971" b="21804"/>
          <a:stretch/>
        </p:blipFill>
        <p:spPr>
          <a:xfrm>
            <a:off x="8263382" y="490748"/>
            <a:ext cx="2855925" cy="1978897"/>
          </a:xfrm>
          <a:prstGeom prst="rect">
            <a:avLst/>
          </a:prstGeom>
          <a:effectLst>
            <a:outerShdw blurRad="50800" dist="38100" dir="8100000" algn="tr" rotWithShape="0">
              <a:prstClr val="black">
                <a:alpha val="40000"/>
              </a:prstClr>
            </a:outerShdw>
          </a:effectLst>
        </p:spPr>
      </p:pic>
      <p:pic>
        <p:nvPicPr>
          <p:cNvPr id="8" name="Picture 7" descr="A close up of the moon&#10;&#10;Description automatically generated with medium confidence">
            <a:extLst>
              <a:ext uri="{FF2B5EF4-FFF2-40B4-BE49-F238E27FC236}">
                <a16:creationId xmlns:a16="http://schemas.microsoft.com/office/drawing/2014/main" id="{A666CF8C-D9F5-906D-DAA2-F48F224921D5}"/>
              </a:ext>
            </a:extLst>
          </p:cNvPr>
          <p:cNvPicPr>
            <a:picLocks noChangeAspect="1"/>
          </p:cNvPicPr>
          <p:nvPr/>
        </p:nvPicPr>
        <p:blipFill rotWithShape="1">
          <a:blip r:embed="rId3">
            <a:extLst>
              <a:ext uri="{28A0092B-C50C-407E-A947-70E740481C1C}">
                <a14:useLocalDpi xmlns:a14="http://schemas.microsoft.com/office/drawing/2010/main" val="0"/>
              </a:ext>
            </a:extLst>
          </a:blip>
          <a:srcRect l="24445" t="25829" r="24971" b="21804"/>
          <a:stretch/>
        </p:blipFill>
        <p:spPr>
          <a:xfrm>
            <a:off x="1159477" y="490748"/>
            <a:ext cx="2855925" cy="1978897"/>
          </a:xfrm>
          <a:prstGeom prst="rect">
            <a:avLst/>
          </a:prstGeom>
          <a:effectLst>
            <a:outerShdw blurRad="50800" dist="38100" dir="8100000" algn="tr" rotWithShape="0">
              <a:prstClr val="black">
                <a:alpha val="40000"/>
              </a:prstClr>
            </a:outerShdw>
          </a:effectLst>
        </p:spPr>
      </p:pic>
      <p:sp>
        <p:nvSpPr>
          <p:cNvPr id="19" name="Title 3">
            <a:extLst>
              <a:ext uri="{FF2B5EF4-FFF2-40B4-BE49-F238E27FC236}">
                <a16:creationId xmlns:a16="http://schemas.microsoft.com/office/drawing/2014/main" id="{208A4260-00D7-0670-76D4-821743BC0808}"/>
              </a:ext>
            </a:extLst>
          </p:cNvPr>
          <p:cNvSpPr txBox="1">
            <a:spLocks/>
          </p:cNvSpPr>
          <p:nvPr/>
        </p:nvSpPr>
        <p:spPr>
          <a:xfrm>
            <a:off x="4952150" y="940540"/>
            <a:ext cx="2629758"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NOVEMBER</a:t>
            </a:r>
            <a:endParaRPr lang="en-US" sz="2800" dirty="0">
              <a:solidFill>
                <a:schemeClr val="bg1"/>
              </a:solidFill>
            </a:endParaRPr>
          </a:p>
        </p:txBody>
      </p:sp>
      <p:grpSp>
        <p:nvGrpSpPr>
          <p:cNvPr id="20" name="Group 19">
            <a:extLst>
              <a:ext uri="{FF2B5EF4-FFF2-40B4-BE49-F238E27FC236}">
                <a16:creationId xmlns:a16="http://schemas.microsoft.com/office/drawing/2014/main" id="{7B02033F-00A8-9083-F27A-7BA95490A109}"/>
              </a:ext>
            </a:extLst>
          </p:cNvPr>
          <p:cNvGrpSpPr/>
          <p:nvPr/>
        </p:nvGrpSpPr>
        <p:grpSpPr>
          <a:xfrm>
            <a:off x="4750674" y="2669217"/>
            <a:ext cx="2821014" cy="3405315"/>
            <a:chOff x="604917" y="2367463"/>
            <a:chExt cx="2821014" cy="3405315"/>
          </a:xfrm>
        </p:grpSpPr>
        <p:sp>
          <p:nvSpPr>
            <p:cNvPr id="21" name="Title 3">
              <a:extLst>
                <a:ext uri="{FF2B5EF4-FFF2-40B4-BE49-F238E27FC236}">
                  <a16:creationId xmlns:a16="http://schemas.microsoft.com/office/drawing/2014/main" id="{CBDAAC6F-77AE-5104-D0E1-FCD27D1979D8}"/>
                </a:ext>
              </a:extLst>
            </p:cNvPr>
            <p:cNvSpPr txBox="1">
              <a:spLocks/>
            </p:cNvSpPr>
            <p:nvPr/>
          </p:nvSpPr>
          <p:spPr>
            <a:xfrm>
              <a:off x="604917" y="2367463"/>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$27</a:t>
              </a:r>
              <a:endParaRPr lang="en-US" sz="8800" dirty="0">
                <a:solidFill>
                  <a:schemeClr val="bg1"/>
                </a:solidFill>
              </a:endParaRPr>
            </a:p>
          </p:txBody>
        </p:sp>
        <p:sp>
          <p:nvSpPr>
            <p:cNvPr id="22" name="Title 3">
              <a:extLst>
                <a:ext uri="{FF2B5EF4-FFF2-40B4-BE49-F238E27FC236}">
                  <a16:creationId xmlns:a16="http://schemas.microsoft.com/office/drawing/2014/main" id="{7F85B49C-8215-3A00-783A-CB567D350AB2}"/>
                </a:ext>
              </a:extLst>
            </p:cNvPr>
            <p:cNvSpPr txBox="1">
              <a:spLocks/>
            </p:cNvSpPr>
            <p:nvPr/>
          </p:nvSpPr>
          <p:spPr>
            <a:xfrm>
              <a:off x="780366" y="3997217"/>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22</a:t>
              </a:r>
              <a:endParaRPr lang="en-US" sz="8800" dirty="0">
                <a:solidFill>
                  <a:schemeClr val="bg1"/>
                </a:solidFill>
              </a:endParaRPr>
            </a:p>
          </p:txBody>
        </p:sp>
        <p:sp>
          <p:nvSpPr>
            <p:cNvPr id="23" name="Title 3">
              <a:extLst>
                <a:ext uri="{FF2B5EF4-FFF2-40B4-BE49-F238E27FC236}">
                  <a16:creationId xmlns:a16="http://schemas.microsoft.com/office/drawing/2014/main" id="{3D77EFDA-6663-B991-C288-95868D9EC706}"/>
                </a:ext>
              </a:extLst>
            </p:cNvPr>
            <p:cNvSpPr txBox="1">
              <a:spLocks/>
            </p:cNvSpPr>
            <p:nvPr/>
          </p:nvSpPr>
          <p:spPr>
            <a:xfrm>
              <a:off x="780366" y="3053080"/>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MM FUNDED</a:t>
              </a:r>
              <a:endParaRPr lang="en-US" sz="2000" dirty="0">
                <a:solidFill>
                  <a:schemeClr val="bg1"/>
                </a:solidFill>
              </a:endParaRPr>
            </a:p>
          </p:txBody>
        </p:sp>
        <p:sp>
          <p:nvSpPr>
            <p:cNvPr id="24" name="Title 3">
              <a:extLst>
                <a:ext uri="{FF2B5EF4-FFF2-40B4-BE49-F238E27FC236}">
                  <a16:creationId xmlns:a16="http://schemas.microsoft.com/office/drawing/2014/main" id="{B5F1C91E-C496-364C-0441-297B44264CC9}"/>
                </a:ext>
              </a:extLst>
            </p:cNvPr>
            <p:cNvSpPr txBox="1">
              <a:spLocks/>
            </p:cNvSpPr>
            <p:nvPr/>
          </p:nvSpPr>
          <p:spPr>
            <a:xfrm>
              <a:off x="793057" y="4691690"/>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LOANS</a:t>
              </a:r>
              <a:endParaRPr lang="en-US" sz="2000" dirty="0">
                <a:solidFill>
                  <a:schemeClr val="bg1"/>
                </a:solidFill>
              </a:endParaRPr>
            </a:p>
          </p:txBody>
        </p:sp>
      </p:grpSp>
      <p:sp>
        <p:nvSpPr>
          <p:cNvPr id="26" name="Title 3">
            <a:extLst>
              <a:ext uri="{FF2B5EF4-FFF2-40B4-BE49-F238E27FC236}">
                <a16:creationId xmlns:a16="http://schemas.microsoft.com/office/drawing/2014/main" id="{44F71612-6EB5-AA6C-7E0D-713E9B35D5A4}"/>
              </a:ext>
            </a:extLst>
          </p:cNvPr>
          <p:cNvSpPr txBox="1">
            <a:spLocks/>
          </p:cNvSpPr>
          <p:nvPr/>
        </p:nvSpPr>
        <p:spPr>
          <a:xfrm>
            <a:off x="8485758" y="905586"/>
            <a:ext cx="2612932"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DECEMBER</a:t>
            </a:r>
            <a:endParaRPr lang="en-US" sz="2800" dirty="0">
              <a:solidFill>
                <a:schemeClr val="bg1"/>
              </a:solidFill>
            </a:endParaRPr>
          </a:p>
        </p:txBody>
      </p:sp>
      <p:grpSp>
        <p:nvGrpSpPr>
          <p:cNvPr id="27" name="Group 26">
            <a:extLst>
              <a:ext uri="{FF2B5EF4-FFF2-40B4-BE49-F238E27FC236}">
                <a16:creationId xmlns:a16="http://schemas.microsoft.com/office/drawing/2014/main" id="{8EFAEC84-5611-B2F8-D02B-DDF2C2B64D35}"/>
              </a:ext>
            </a:extLst>
          </p:cNvPr>
          <p:cNvGrpSpPr/>
          <p:nvPr/>
        </p:nvGrpSpPr>
        <p:grpSpPr>
          <a:xfrm>
            <a:off x="8291263" y="2669217"/>
            <a:ext cx="2821014" cy="3405315"/>
            <a:chOff x="604917" y="2367463"/>
            <a:chExt cx="2821014" cy="3405315"/>
          </a:xfrm>
        </p:grpSpPr>
        <p:sp>
          <p:nvSpPr>
            <p:cNvPr id="28" name="Title 3">
              <a:extLst>
                <a:ext uri="{FF2B5EF4-FFF2-40B4-BE49-F238E27FC236}">
                  <a16:creationId xmlns:a16="http://schemas.microsoft.com/office/drawing/2014/main" id="{2BB47454-AC30-50D8-D112-40B0707B3F68}"/>
                </a:ext>
              </a:extLst>
            </p:cNvPr>
            <p:cNvSpPr txBox="1">
              <a:spLocks/>
            </p:cNvSpPr>
            <p:nvPr/>
          </p:nvSpPr>
          <p:spPr>
            <a:xfrm>
              <a:off x="604917" y="2367463"/>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$28</a:t>
              </a:r>
              <a:endParaRPr lang="en-US" sz="8800" dirty="0">
                <a:solidFill>
                  <a:schemeClr val="bg1"/>
                </a:solidFill>
              </a:endParaRPr>
            </a:p>
          </p:txBody>
        </p:sp>
        <p:sp>
          <p:nvSpPr>
            <p:cNvPr id="29" name="Title 3">
              <a:extLst>
                <a:ext uri="{FF2B5EF4-FFF2-40B4-BE49-F238E27FC236}">
                  <a16:creationId xmlns:a16="http://schemas.microsoft.com/office/drawing/2014/main" id="{D14B9225-C17D-4B25-A327-A68A5C60ADC6}"/>
                </a:ext>
              </a:extLst>
            </p:cNvPr>
            <p:cNvSpPr txBox="1">
              <a:spLocks/>
            </p:cNvSpPr>
            <p:nvPr/>
          </p:nvSpPr>
          <p:spPr>
            <a:xfrm>
              <a:off x="780366" y="3997217"/>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25</a:t>
              </a:r>
              <a:endParaRPr lang="en-US" sz="8800" dirty="0">
                <a:solidFill>
                  <a:schemeClr val="bg1"/>
                </a:solidFill>
              </a:endParaRPr>
            </a:p>
          </p:txBody>
        </p:sp>
        <p:sp>
          <p:nvSpPr>
            <p:cNvPr id="30" name="Title 3">
              <a:extLst>
                <a:ext uri="{FF2B5EF4-FFF2-40B4-BE49-F238E27FC236}">
                  <a16:creationId xmlns:a16="http://schemas.microsoft.com/office/drawing/2014/main" id="{CCEA0661-EA8F-E90F-73E7-C285FAF00E6D}"/>
                </a:ext>
              </a:extLst>
            </p:cNvPr>
            <p:cNvSpPr txBox="1">
              <a:spLocks/>
            </p:cNvSpPr>
            <p:nvPr/>
          </p:nvSpPr>
          <p:spPr>
            <a:xfrm>
              <a:off x="780366" y="3053080"/>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MM FUNDED</a:t>
              </a:r>
              <a:endParaRPr lang="en-US" sz="2000" dirty="0">
                <a:solidFill>
                  <a:schemeClr val="bg1"/>
                </a:solidFill>
              </a:endParaRPr>
            </a:p>
          </p:txBody>
        </p:sp>
        <p:sp>
          <p:nvSpPr>
            <p:cNvPr id="31" name="Title 3">
              <a:extLst>
                <a:ext uri="{FF2B5EF4-FFF2-40B4-BE49-F238E27FC236}">
                  <a16:creationId xmlns:a16="http://schemas.microsoft.com/office/drawing/2014/main" id="{478074A7-64F0-E61E-1886-8B72B7671B52}"/>
                </a:ext>
              </a:extLst>
            </p:cNvPr>
            <p:cNvSpPr txBox="1">
              <a:spLocks/>
            </p:cNvSpPr>
            <p:nvPr/>
          </p:nvSpPr>
          <p:spPr>
            <a:xfrm>
              <a:off x="793057" y="4691690"/>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LOANS</a:t>
              </a:r>
              <a:endParaRPr lang="en-US" sz="2000" dirty="0">
                <a:solidFill>
                  <a:schemeClr val="bg1"/>
                </a:solidFill>
              </a:endParaRPr>
            </a:p>
          </p:txBody>
        </p:sp>
      </p:grpSp>
      <p:sp>
        <p:nvSpPr>
          <p:cNvPr id="33" name="Title 3">
            <a:extLst>
              <a:ext uri="{FF2B5EF4-FFF2-40B4-BE49-F238E27FC236}">
                <a16:creationId xmlns:a16="http://schemas.microsoft.com/office/drawing/2014/main" id="{99915225-F914-46BD-D3BE-FE14BB6C787F}"/>
              </a:ext>
            </a:extLst>
          </p:cNvPr>
          <p:cNvSpPr txBox="1">
            <a:spLocks/>
          </p:cNvSpPr>
          <p:nvPr/>
        </p:nvSpPr>
        <p:spPr>
          <a:xfrm>
            <a:off x="1398597" y="905586"/>
            <a:ext cx="2612931"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OCTOBER</a:t>
            </a:r>
            <a:endParaRPr lang="en-US" sz="2800" dirty="0">
              <a:solidFill>
                <a:schemeClr val="bg1"/>
              </a:solidFill>
            </a:endParaRPr>
          </a:p>
        </p:txBody>
      </p:sp>
      <p:grpSp>
        <p:nvGrpSpPr>
          <p:cNvPr id="9" name="Group 8">
            <a:extLst>
              <a:ext uri="{FF2B5EF4-FFF2-40B4-BE49-F238E27FC236}">
                <a16:creationId xmlns:a16="http://schemas.microsoft.com/office/drawing/2014/main" id="{3FAE525F-763C-A852-5608-5BA197B63DD9}"/>
              </a:ext>
            </a:extLst>
          </p:cNvPr>
          <p:cNvGrpSpPr/>
          <p:nvPr/>
        </p:nvGrpSpPr>
        <p:grpSpPr>
          <a:xfrm>
            <a:off x="1209701" y="2669217"/>
            <a:ext cx="2821014" cy="3405315"/>
            <a:chOff x="1237887" y="2828509"/>
            <a:chExt cx="2821014" cy="3405315"/>
          </a:xfrm>
        </p:grpSpPr>
        <p:sp>
          <p:nvSpPr>
            <p:cNvPr id="34" name="Title 3">
              <a:extLst>
                <a:ext uri="{FF2B5EF4-FFF2-40B4-BE49-F238E27FC236}">
                  <a16:creationId xmlns:a16="http://schemas.microsoft.com/office/drawing/2014/main" id="{9A665CCD-F0F6-27BC-70CD-0522389EAA8D}"/>
                </a:ext>
              </a:extLst>
            </p:cNvPr>
            <p:cNvSpPr txBox="1">
              <a:spLocks/>
            </p:cNvSpPr>
            <p:nvPr/>
          </p:nvSpPr>
          <p:spPr>
            <a:xfrm>
              <a:off x="1237887" y="2828509"/>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$24</a:t>
              </a:r>
              <a:endParaRPr lang="en-US" sz="8800" dirty="0">
                <a:solidFill>
                  <a:schemeClr val="bg1"/>
                </a:solidFill>
              </a:endParaRPr>
            </a:p>
          </p:txBody>
        </p:sp>
        <p:sp>
          <p:nvSpPr>
            <p:cNvPr id="35" name="Title 3">
              <a:extLst>
                <a:ext uri="{FF2B5EF4-FFF2-40B4-BE49-F238E27FC236}">
                  <a16:creationId xmlns:a16="http://schemas.microsoft.com/office/drawing/2014/main" id="{D8342EE4-F8DF-3BC3-0C16-E5AB57F267EB}"/>
                </a:ext>
              </a:extLst>
            </p:cNvPr>
            <p:cNvSpPr txBox="1">
              <a:spLocks/>
            </p:cNvSpPr>
            <p:nvPr/>
          </p:nvSpPr>
          <p:spPr>
            <a:xfrm>
              <a:off x="1413336" y="4458263"/>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8800" b="1" dirty="0">
                  <a:solidFill>
                    <a:schemeClr val="bg1"/>
                  </a:solidFill>
                  <a:latin typeface="Arial" panose="020B0604020202020204" pitchFamily="34" charset="0"/>
                  <a:cs typeface="Arial" panose="020B0604020202020204" pitchFamily="34" charset="0"/>
                </a:rPr>
                <a:t>12</a:t>
              </a:r>
              <a:endParaRPr lang="en-US" sz="8800" dirty="0">
                <a:solidFill>
                  <a:schemeClr val="bg1"/>
                </a:solidFill>
              </a:endParaRPr>
            </a:p>
          </p:txBody>
        </p:sp>
        <p:sp>
          <p:nvSpPr>
            <p:cNvPr id="36" name="Title 3">
              <a:extLst>
                <a:ext uri="{FF2B5EF4-FFF2-40B4-BE49-F238E27FC236}">
                  <a16:creationId xmlns:a16="http://schemas.microsoft.com/office/drawing/2014/main" id="{84903163-568F-F72E-82C9-43601A190960}"/>
                </a:ext>
              </a:extLst>
            </p:cNvPr>
            <p:cNvSpPr txBox="1">
              <a:spLocks/>
            </p:cNvSpPr>
            <p:nvPr/>
          </p:nvSpPr>
          <p:spPr>
            <a:xfrm>
              <a:off x="1413336" y="3514126"/>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MM FUNDED</a:t>
              </a:r>
              <a:endParaRPr lang="en-US" sz="2000" dirty="0">
                <a:solidFill>
                  <a:schemeClr val="bg1"/>
                </a:solidFill>
              </a:endParaRPr>
            </a:p>
          </p:txBody>
        </p:sp>
        <p:sp>
          <p:nvSpPr>
            <p:cNvPr id="37" name="Title 3">
              <a:extLst>
                <a:ext uri="{FF2B5EF4-FFF2-40B4-BE49-F238E27FC236}">
                  <a16:creationId xmlns:a16="http://schemas.microsoft.com/office/drawing/2014/main" id="{D8692858-A77E-74E3-5916-A8B2D9A6FF82}"/>
                </a:ext>
              </a:extLst>
            </p:cNvPr>
            <p:cNvSpPr txBox="1">
              <a:spLocks/>
            </p:cNvSpPr>
            <p:nvPr/>
          </p:nvSpPr>
          <p:spPr>
            <a:xfrm>
              <a:off x="1426027" y="5152736"/>
              <a:ext cx="2632874" cy="1081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LOANS</a:t>
              </a:r>
              <a:endParaRPr lang="en-US" sz="2000" dirty="0">
                <a:solidFill>
                  <a:schemeClr val="bg1"/>
                </a:solidFill>
              </a:endParaRPr>
            </a:p>
          </p:txBody>
        </p:sp>
      </p:grpSp>
      <p:pic>
        <p:nvPicPr>
          <p:cNvPr id="10" name="Picture 9" descr="Logo&#10;&#10;Description automatically generated with medium confidence">
            <a:extLst>
              <a:ext uri="{FF2B5EF4-FFF2-40B4-BE49-F238E27FC236}">
                <a16:creationId xmlns:a16="http://schemas.microsoft.com/office/drawing/2014/main" id="{027DBAB2-ADAE-DC41-14E9-107989099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346" y="6083108"/>
            <a:ext cx="2254218" cy="600613"/>
          </a:xfrm>
          <a:prstGeom prst="rect">
            <a:avLst/>
          </a:prstGeom>
        </p:spPr>
      </p:pic>
    </p:spTree>
    <p:extLst>
      <p:ext uri="{BB962C8B-B14F-4D97-AF65-F5344CB8AC3E}">
        <p14:creationId xmlns:p14="http://schemas.microsoft.com/office/powerpoint/2010/main" val="278430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412</Words>
  <Application>Microsoft Office PowerPoint</Application>
  <PresentationFormat>Widescreen</PresentationFormat>
  <Paragraphs>85</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THIS IS HOW WE DO IT</vt:lpstr>
      <vt:lpstr>IGNITE FUNDING OVERVIEW</vt:lpstr>
      <vt:lpstr>PowerPoint Presentation</vt:lpstr>
      <vt:lpstr>WHAT IS A TRUST DEED INVESTMENT?</vt:lpstr>
      <vt:lpstr>PowerPoint Presentation</vt:lpstr>
      <vt:lpstr>PowerPoint Presentation</vt:lpstr>
      <vt:lpstr>PowerPoint Presentation</vt:lpstr>
      <vt:lpstr>WHAT MAKES IGNITE FUNDING DIFFERENT?</vt:lpstr>
      <vt:lpstr>PowerPoint Presentation</vt:lpstr>
      <vt:lpstr>PowerPoint Presentation</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Jenifer Ostler</dc:creator>
  <cp:lastModifiedBy>Jenifer Ostler</cp:lastModifiedBy>
  <cp:revision>23</cp:revision>
  <cp:lastPrinted>2023-01-21T00:23:35Z</cp:lastPrinted>
  <dcterms:created xsi:type="dcterms:W3CDTF">2023-01-11T17:25:50Z</dcterms:created>
  <dcterms:modified xsi:type="dcterms:W3CDTF">2023-02-07T20:49:58Z</dcterms:modified>
</cp:coreProperties>
</file>