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0" r:id="rId2"/>
    <p:sldId id="267" r:id="rId3"/>
    <p:sldId id="262" r:id="rId4"/>
    <p:sldId id="295" r:id="rId5"/>
    <p:sldId id="296" r:id="rId6"/>
    <p:sldId id="298" r:id="rId7"/>
    <p:sldId id="299" r:id="rId8"/>
    <p:sldId id="301" r:id="rId9"/>
    <p:sldId id="302" r:id="rId10"/>
    <p:sldId id="303" r:id="rId11"/>
    <p:sldId id="300" r:id="rId12"/>
    <p:sldId id="294" r:id="rId13"/>
    <p:sldId id="279" r:id="rId14"/>
    <p:sldId id="282"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B8CE"/>
    <a:srgbClr val="86C4DA"/>
    <a:srgbClr val="000000"/>
    <a:srgbClr val="1F5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87737" autoAdjust="0"/>
  </p:normalViewPr>
  <p:slideViewPr>
    <p:cSldViewPr snapToGrid="0">
      <p:cViewPr varScale="1">
        <p:scale>
          <a:sx n="73" d="100"/>
          <a:sy n="73" d="100"/>
        </p:scale>
        <p:origin x="9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304B11-7D80-46AE-AADE-D7449852F454}" type="datetimeFigureOut">
              <a:rPr lang="en-US" smtClean="0"/>
              <a:t>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445F5-18B3-4820-B631-1389CC179724}" type="slidenum">
              <a:rPr lang="en-US" smtClean="0"/>
              <a:t>‹#›</a:t>
            </a:fld>
            <a:endParaRPr lang="en-US"/>
          </a:p>
        </p:txBody>
      </p:sp>
    </p:spTree>
    <p:extLst>
      <p:ext uri="{BB962C8B-B14F-4D97-AF65-F5344CB8AC3E}">
        <p14:creationId xmlns:p14="http://schemas.microsoft.com/office/powerpoint/2010/main" val="196934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2</a:t>
            </a:fld>
            <a:endParaRPr lang="en-US"/>
          </a:p>
        </p:txBody>
      </p:sp>
    </p:spTree>
    <p:extLst>
      <p:ext uri="{BB962C8B-B14F-4D97-AF65-F5344CB8AC3E}">
        <p14:creationId xmlns:p14="http://schemas.microsoft.com/office/powerpoint/2010/main" val="428313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11</a:t>
            </a:fld>
            <a:endParaRPr lang="en-US"/>
          </a:p>
        </p:txBody>
      </p:sp>
    </p:spTree>
    <p:extLst>
      <p:ext uri="{BB962C8B-B14F-4D97-AF65-F5344CB8AC3E}">
        <p14:creationId xmlns:p14="http://schemas.microsoft.com/office/powerpoint/2010/main" val="4182059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Road Map?)</a:t>
            </a:r>
          </a:p>
          <a:p>
            <a:pPr defTabSz="931774">
              <a:defRPr/>
            </a:pPr>
            <a:r>
              <a:rPr lang="en-US" dirty="0"/>
              <a:t>Purpose of Pillars – Ongoing Series of events to Introduce you to investments that SDIRA can invest in- show you what is available to supplement traditional investing.</a:t>
            </a:r>
          </a:p>
          <a:p>
            <a:endParaRPr lang="en-US" dirty="0"/>
          </a:p>
          <a:p>
            <a:endParaRPr lang="en-US" dirty="0"/>
          </a:p>
          <a:p>
            <a:r>
              <a:rPr lang="en-US" dirty="0"/>
              <a:t>Disclaimer</a:t>
            </a:r>
          </a:p>
        </p:txBody>
      </p:sp>
      <p:sp>
        <p:nvSpPr>
          <p:cNvPr id="4" name="Slide Number Placeholder 3"/>
          <p:cNvSpPr>
            <a:spLocks noGrp="1"/>
          </p:cNvSpPr>
          <p:nvPr>
            <p:ph type="sldNum" sz="quarter" idx="5"/>
          </p:nvPr>
        </p:nvSpPr>
        <p:spPr/>
        <p:txBody>
          <a:bodyPr/>
          <a:lstStyle/>
          <a:p>
            <a:fld id="{C36445F5-18B3-4820-B631-1389CC179724}" type="slidenum">
              <a:rPr lang="en-US" smtClean="0"/>
              <a:t>12</a:t>
            </a:fld>
            <a:endParaRPr lang="en-US"/>
          </a:p>
        </p:txBody>
      </p:sp>
    </p:spTree>
    <p:extLst>
      <p:ext uri="{BB962C8B-B14F-4D97-AF65-F5344CB8AC3E}">
        <p14:creationId xmlns:p14="http://schemas.microsoft.com/office/powerpoint/2010/main" val="281311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13</a:t>
            </a:fld>
            <a:endParaRPr lang="en-US"/>
          </a:p>
        </p:txBody>
      </p:sp>
    </p:spTree>
    <p:extLst>
      <p:ext uri="{BB962C8B-B14F-4D97-AF65-F5344CB8AC3E}">
        <p14:creationId xmlns:p14="http://schemas.microsoft.com/office/powerpoint/2010/main" val="49910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discuss the main benefit of an SD-IRA,</a:t>
            </a:r>
          </a:p>
          <a:p>
            <a:r>
              <a:rPr lang="en-US" dirty="0"/>
              <a:t> if you haven’t discovered already, It’s the Tax Sheltered Growth that an SD-IRA can provide</a:t>
            </a:r>
          </a:p>
          <a:p>
            <a:endParaRPr lang="en-US" dirty="0"/>
          </a:p>
          <a:p>
            <a:pPr>
              <a:lnSpc>
                <a:spcPct val="150000"/>
              </a:lnSpc>
              <a:buClr>
                <a:srgbClr val="1F5963"/>
              </a:buClr>
            </a:pPr>
            <a:endParaRPr lang="en-US" sz="800" b="1" dirty="0">
              <a:latin typeface="Arial" panose="020B0604020202020204" pitchFamily="34" charset="0"/>
              <a:cs typeface="Arial" panose="020B0604020202020204" pitchFamily="34" charset="0"/>
            </a:endParaRPr>
          </a:p>
          <a:p>
            <a:r>
              <a:rPr lang="en-US" dirty="0">
                <a:solidFill>
                  <a:srgbClr val="1F5963"/>
                </a:solidFill>
                <a:latin typeface="Arial" panose="020B0604020202020204" pitchFamily="34" charset="0"/>
                <a:cs typeface="Arial" panose="020B0604020202020204" pitchFamily="34" charset="0"/>
              </a:rPr>
              <a:t>Preferred Trust Company exists to expand </a:t>
            </a:r>
            <a:r>
              <a:rPr lang="en-US" sz="1800" b="1" dirty="0">
                <a:solidFill>
                  <a:srgbClr val="1F5963"/>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tax sheltered </a:t>
            </a:r>
            <a:r>
              <a:rPr lang="en-US" dirty="0">
                <a:solidFill>
                  <a:srgbClr val="1F5963"/>
                </a:solidFill>
                <a:latin typeface="Arial" panose="020B0604020202020204" pitchFamily="34" charset="0"/>
                <a:cs typeface="Arial" panose="020B0604020202020204" pitchFamily="34" charset="0"/>
              </a:rPr>
              <a:t>growth through alternative investments. </a:t>
            </a:r>
            <a:endParaRPr lang="en-US" dirty="0">
              <a:latin typeface="Arial" panose="020B0604020202020204" pitchFamily="34" charset="0"/>
              <a:cs typeface="Arial" panose="020B0604020202020204" pitchFamily="34" charset="0"/>
            </a:endParaRPr>
          </a:p>
          <a:p>
            <a:pPr>
              <a:buClr>
                <a:srgbClr val="1F5963"/>
              </a:buClr>
            </a:pPr>
            <a:endParaRPr lang="en-US" sz="8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36445F5-18B3-4820-B631-1389CC179724}" type="slidenum">
              <a:rPr lang="en-US" smtClean="0"/>
              <a:t>3</a:t>
            </a:fld>
            <a:endParaRPr lang="en-US"/>
          </a:p>
        </p:txBody>
      </p:sp>
    </p:spTree>
    <p:extLst>
      <p:ext uri="{BB962C8B-B14F-4D97-AF65-F5344CB8AC3E}">
        <p14:creationId xmlns:p14="http://schemas.microsoft.com/office/powerpoint/2010/main" val="330011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4</a:t>
            </a:fld>
            <a:endParaRPr lang="en-US"/>
          </a:p>
        </p:txBody>
      </p:sp>
    </p:spTree>
    <p:extLst>
      <p:ext uri="{BB962C8B-B14F-4D97-AF65-F5344CB8AC3E}">
        <p14:creationId xmlns:p14="http://schemas.microsoft.com/office/powerpoint/2010/main" val="409046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5</a:t>
            </a:fld>
            <a:endParaRPr lang="en-US"/>
          </a:p>
        </p:txBody>
      </p:sp>
    </p:spTree>
    <p:extLst>
      <p:ext uri="{BB962C8B-B14F-4D97-AF65-F5344CB8AC3E}">
        <p14:creationId xmlns:p14="http://schemas.microsoft.com/office/powerpoint/2010/main" val="109936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6</a:t>
            </a:fld>
            <a:endParaRPr lang="en-US"/>
          </a:p>
        </p:txBody>
      </p:sp>
    </p:spTree>
    <p:extLst>
      <p:ext uri="{BB962C8B-B14F-4D97-AF65-F5344CB8AC3E}">
        <p14:creationId xmlns:p14="http://schemas.microsoft.com/office/powerpoint/2010/main" val="29658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7</a:t>
            </a:fld>
            <a:endParaRPr lang="en-US"/>
          </a:p>
        </p:txBody>
      </p:sp>
    </p:spTree>
    <p:extLst>
      <p:ext uri="{BB962C8B-B14F-4D97-AF65-F5344CB8AC3E}">
        <p14:creationId xmlns:p14="http://schemas.microsoft.com/office/powerpoint/2010/main" val="25650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8</a:t>
            </a:fld>
            <a:endParaRPr lang="en-US"/>
          </a:p>
        </p:txBody>
      </p:sp>
    </p:spTree>
    <p:extLst>
      <p:ext uri="{BB962C8B-B14F-4D97-AF65-F5344CB8AC3E}">
        <p14:creationId xmlns:p14="http://schemas.microsoft.com/office/powerpoint/2010/main" val="135800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9</a:t>
            </a:fld>
            <a:endParaRPr lang="en-US"/>
          </a:p>
        </p:txBody>
      </p:sp>
    </p:spTree>
    <p:extLst>
      <p:ext uri="{BB962C8B-B14F-4D97-AF65-F5344CB8AC3E}">
        <p14:creationId xmlns:p14="http://schemas.microsoft.com/office/powerpoint/2010/main" val="429395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10</a:t>
            </a:fld>
            <a:endParaRPr lang="en-US"/>
          </a:p>
        </p:txBody>
      </p:sp>
    </p:spTree>
    <p:extLst>
      <p:ext uri="{BB962C8B-B14F-4D97-AF65-F5344CB8AC3E}">
        <p14:creationId xmlns:p14="http://schemas.microsoft.com/office/powerpoint/2010/main" val="115438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862F-E40B-6B46-D32D-90A8DAE8CD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0B391-5D6A-2ECC-F96B-2B4CD8FDE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AA6E90-B361-D10A-E466-A59C12150504}"/>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12C4B2C8-51AE-4431-887F-7E4DEA454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A55BA-4C5D-84ED-65B4-F24C24795D9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36719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28E6-4205-4E1D-4616-636F60968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EDD8C-8286-C358-2ADB-F744D21CD8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C3A63-B59B-8D21-17B4-717A293CEE3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4DA16323-5806-DED7-C099-AE64E4E75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004A-7BC1-0D36-B919-40F51ED0D9D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2098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55941-6F21-0781-D652-1FDB55C0A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D32C7-3ADC-91E1-16ED-57F06064D3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50EDC-EE7D-DBE9-FF89-2C9A2BF96AF0}"/>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EBE41945-58B4-89EF-8CAF-F84E8AF1B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8EDD0-6BFF-6845-F2FF-D99807D852E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3772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DE2-1E4F-67A0-AA84-B2EF0146D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6B49C-9ED9-7FB3-CBAB-870C96AB9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24441-A4D9-4C32-7095-C93017B24B2E}"/>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5055AC53-C59B-E78A-9572-1FBE35C03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6F559-AA53-3447-D4C3-6A53856D109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90000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1DE3-82FE-AC23-7ADE-CB745B618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B4AACC-B32B-3E56-A4FB-35943E406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24E58-18F1-88E3-2E84-2E602D87BDD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1B0C2F06-B725-DEA7-C177-BD29CB53C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9060C-9129-AF23-104F-68D04461C41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9796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5DFF-6509-2B0C-8FEA-65B26A5B6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EB4D9-DA42-1E35-2CD3-5285EF7D2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6C89D-904E-FD8D-F174-E98880AE7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061FB9-1329-1DED-0D53-20C9FCA8044B}"/>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BF778841-4A76-BB49-228D-66CC187B9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92226-1CE3-64FC-7A27-FD3974A7DD0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57695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4060-2AB4-A7CE-C739-8B00D0120D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9FDA38-F26D-73C9-BC16-37E0A703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B862F-983B-FCC2-E194-BE13B2883B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3B16E-179F-C398-5066-87262D10C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4330A-AA33-A8CB-EB77-B789D42BE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38BB0-DDC9-8D08-35BD-D1605E7AED35}"/>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8" name="Footer Placeholder 7">
            <a:extLst>
              <a:ext uri="{FF2B5EF4-FFF2-40B4-BE49-F238E27FC236}">
                <a16:creationId xmlns:a16="http://schemas.microsoft.com/office/drawing/2014/main" id="{0C008BF2-AAEE-0DB6-38D9-A9BBA40B8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0AA1C4-7883-6126-5FD9-B55345A4B3B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49269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3330-90CF-894A-9FC3-9AA6E1120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9DE70-26A2-6507-818A-4D8BDB01EDD2}"/>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4" name="Footer Placeholder 3">
            <a:extLst>
              <a:ext uri="{FF2B5EF4-FFF2-40B4-BE49-F238E27FC236}">
                <a16:creationId xmlns:a16="http://schemas.microsoft.com/office/drawing/2014/main" id="{5FAF2FF2-A2F5-D179-EB0A-FDC98100F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3FC9F1-9494-FC86-7ECA-A58FD7A1908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49582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9B5B1-7C66-7826-52A7-05CB934F317D}"/>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3" name="Footer Placeholder 2">
            <a:extLst>
              <a:ext uri="{FF2B5EF4-FFF2-40B4-BE49-F238E27FC236}">
                <a16:creationId xmlns:a16="http://schemas.microsoft.com/office/drawing/2014/main" id="{232E0BE7-BA7A-14A3-C16B-E901B5514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8D49F-EC53-5713-9B01-6E65742C0649}"/>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1932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3404-7DA2-EF58-172D-774C3808E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80B54-F65F-A1D9-02D7-4F3734CFC0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8277E-140D-A380-C694-A57A953A4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9B742-5A78-03DE-E81B-750928C6D987}"/>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431FC2F8-0583-0095-DC68-2A49C2CC3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E9AA1-A4F5-AA90-3147-2143E938043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20241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8D3B-995F-261E-3C7B-8D0C39EA0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82874-D173-1957-E73A-26C835196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AD85F-FD2C-DB84-F2F7-299CED40E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2FB14-FA49-D25E-1E46-578729BC678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BA4C181D-475E-5DDD-53CA-6792AE1C4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1C534-3522-47C8-E3C7-AB39AC6191F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78179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764D-914E-8AAD-49CF-54B81A420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7166F0-96E8-9543-CD10-283A8BA03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A68D8-D9CC-E6C8-6A95-0DA6CEEFB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3C841AA8-760D-4707-CE8E-7920B9EC0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A4C1A-BF07-42AD-F9FB-010E9AFED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1D40-9FCA-44D2-B5C8-4C6465EF50E5}" type="slidenum">
              <a:rPr lang="en-US" smtClean="0"/>
              <a:t>‹#›</a:t>
            </a:fld>
            <a:endParaRPr lang="en-US"/>
          </a:p>
        </p:txBody>
      </p:sp>
    </p:spTree>
    <p:extLst>
      <p:ext uri="{BB962C8B-B14F-4D97-AF65-F5344CB8AC3E}">
        <p14:creationId xmlns:p14="http://schemas.microsoft.com/office/powerpoint/2010/main" val="34742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jp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CE841-6FAD-1232-54AC-F6225600A4B0}"/>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2" name="Freeform 5">
            <a:extLst>
              <a:ext uri="{FF2B5EF4-FFF2-40B4-BE49-F238E27FC236}">
                <a16:creationId xmlns:a16="http://schemas.microsoft.com/office/drawing/2014/main" id="{AC8A267E-9C9B-DAC0-0CBD-BC506B60A1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1">
            <a:extLst>
              <a:ext uri="{FF2B5EF4-FFF2-40B4-BE49-F238E27FC236}">
                <a16:creationId xmlns:a16="http://schemas.microsoft.com/office/drawing/2014/main" id="{B2661570-4F8D-C079-A17B-062BEB057A76}"/>
              </a:ext>
            </a:extLst>
          </p:cNvPr>
          <p:cNvSpPr>
            <a:spLocks noGrp="1"/>
          </p:cNvSpPr>
          <p:nvPr>
            <p:ph type="ctrTitle"/>
          </p:nvPr>
        </p:nvSpPr>
        <p:spPr>
          <a:xfrm>
            <a:off x="8200924" y="3231930"/>
            <a:ext cx="3467614" cy="1834056"/>
          </a:xfrm>
        </p:spPr>
        <p:txBody>
          <a:bodyPr>
            <a:normAutofit/>
          </a:bodyPr>
          <a:lstStyle/>
          <a:p>
            <a:r>
              <a:rPr lang="en-US" sz="4000" dirty="0"/>
              <a:t>TAX SHELTERED GROWTH</a:t>
            </a:r>
          </a:p>
        </p:txBody>
      </p:sp>
      <p:sp>
        <p:nvSpPr>
          <p:cNvPr id="6" name="Subtitle 2">
            <a:extLst>
              <a:ext uri="{FF2B5EF4-FFF2-40B4-BE49-F238E27FC236}">
                <a16:creationId xmlns:a16="http://schemas.microsoft.com/office/drawing/2014/main" id="{39D2197A-4421-5450-411E-8FF17F12CFA0}"/>
              </a:ext>
            </a:extLst>
          </p:cNvPr>
          <p:cNvSpPr>
            <a:spLocks noGrp="1"/>
          </p:cNvSpPr>
          <p:nvPr>
            <p:ph type="subTitle" idx="1"/>
          </p:nvPr>
        </p:nvSpPr>
        <p:spPr>
          <a:xfrm>
            <a:off x="7782910" y="5242675"/>
            <a:ext cx="4330262" cy="683284"/>
          </a:xfrm>
        </p:spPr>
        <p:txBody>
          <a:bodyPr>
            <a:normAutofit/>
          </a:bodyPr>
          <a:lstStyle/>
          <a:p>
            <a:r>
              <a:rPr lang="en-US" sz="2000" dirty="0"/>
              <a:t>Presented by </a:t>
            </a:r>
          </a:p>
        </p:txBody>
      </p:sp>
      <p:sp>
        <p:nvSpPr>
          <p:cNvPr id="8" name="Title 1">
            <a:extLst>
              <a:ext uri="{FF2B5EF4-FFF2-40B4-BE49-F238E27FC236}">
                <a16:creationId xmlns:a16="http://schemas.microsoft.com/office/drawing/2014/main" id="{74BE591B-F438-094B-CFA9-ED8304B36C34}"/>
              </a:ext>
            </a:extLst>
          </p:cNvPr>
          <p:cNvSpPr txBox="1">
            <a:spLocks/>
          </p:cNvSpPr>
          <p:nvPr/>
        </p:nvSpPr>
        <p:spPr>
          <a:xfrm>
            <a:off x="9098384" y="5473062"/>
            <a:ext cx="2775678" cy="5717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t>CARRIE COOK</a:t>
            </a:r>
          </a:p>
        </p:txBody>
      </p:sp>
      <p:pic>
        <p:nvPicPr>
          <p:cNvPr id="10" name="Picture 9" descr="Logo&#10;&#10;Description automatically generated with medium confidence">
            <a:extLst>
              <a:ext uri="{FF2B5EF4-FFF2-40B4-BE49-F238E27FC236}">
                <a16:creationId xmlns:a16="http://schemas.microsoft.com/office/drawing/2014/main" id="{C662DCCA-2047-B622-78A7-416ABA850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244" y="1336075"/>
            <a:ext cx="10649294" cy="2837393"/>
          </a:xfrm>
          <a:prstGeom prst="rect">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DA7190F8-643A-8992-AF02-EEA0EAAE8E4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3335" t="19019" r="28560" b="48289"/>
          <a:stretch/>
        </p:blipFill>
        <p:spPr>
          <a:xfrm>
            <a:off x="8212169" y="5242675"/>
            <a:ext cx="886215" cy="902037"/>
          </a:xfrm>
          <a:prstGeom prst="rect">
            <a:avLst/>
          </a:prstGeom>
        </p:spPr>
      </p:pic>
    </p:spTree>
    <p:extLst>
      <p:ext uri="{BB962C8B-B14F-4D97-AF65-F5344CB8AC3E}">
        <p14:creationId xmlns:p14="http://schemas.microsoft.com/office/powerpoint/2010/main" val="2781697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13" name="TextBox 12">
            <a:extLst>
              <a:ext uri="{FF2B5EF4-FFF2-40B4-BE49-F238E27FC236}">
                <a16:creationId xmlns:a16="http://schemas.microsoft.com/office/drawing/2014/main" id="{DC06F18D-65EC-E70A-FBC9-D32975CABF55}"/>
              </a:ext>
            </a:extLst>
          </p:cNvPr>
          <p:cNvSpPr txBox="1"/>
          <p:nvPr/>
        </p:nvSpPr>
        <p:spPr>
          <a:xfrm>
            <a:off x="444734" y="3264838"/>
            <a:ext cx="4578957" cy="646331"/>
          </a:xfrm>
          <a:prstGeom prst="rect">
            <a:avLst/>
          </a:prstGeom>
          <a:noFill/>
        </p:spPr>
        <p:txBody>
          <a:bodyPr wrap="square" rtlCol="0">
            <a:spAutoFit/>
          </a:bodyPr>
          <a:lstStyle/>
          <a:p>
            <a:pPr algn="ctr"/>
            <a:r>
              <a:rPr lang="en-US" sz="3600" b="1" dirty="0">
                <a:solidFill>
                  <a:srgbClr val="1F5963"/>
                </a:solidFill>
                <a:latin typeface="Arial" panose="020B0604020202020204" pitchFamily="34" charset="0"/>
                <a:cs typeface="Arial" panose="020B0604020202020204" pitchFamily="34" charset="0"/>
              </a:rPr>
              <a:t>TRANSFER</a:t>
            </a:r>
          </a:p>
        </p:txBody>
      </p:sp>
      <p:sp>
        <p:nvSpPr>
          <p:cNvPr id="24" name="Oval 23">
            <a:extLst>
              <a:ext uri="{FF2B5EF4-FFF2-40B4-BE49-F238E27FC236}">
                <a16:creationId xmlns:a16="http://schemas.microsoft.com/office/drawing/2014/main" id="{7C309B42-613A-01AA-BFBE-F85CA244F044}"/>
              </a:ext>
            </a:extLst>
          </p:cNvPr>
          <p:cNvSpPr/>
          <p:nvPr/>
        </p:nvSpPr>
        <p:spPr>
          <a:xfrm>
            <a:off x="5570524" y="796957"/>
            <a:ext cx="5188449" cy="5188449"/>
          </a:xfrm>
          <a:prstGeom prst="ellipse">
            <a:avLst/>
          </a:prstGeom>
          <a:solidFill>
            <a:srgbClr val="7DB8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FC944B-4699-E31A-53A1-62DF80392F36}"/>
              </a:ext>
            </a:extLst>
          </p:cNvPr>
          <p:cNvSpPr txBox="1"/>
          <p:nvPr/>
        </p:nvSpPr>
        <p:spPr>
          <a:xfrm>
            <a:off x="471899" y="3976085"/>
            <a:ext cx="5188449"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Open IRA Account</a:t>
            </a:r>
          </a:p>
          <a:p>
            <a:pPr marL="457200" indent="-457200">
              <a:buFont typeface="Arial" panose="020B0604020202020204" pitchFamily="34" charset="0"/>
              <a:buChar char="•"/>
            </a:pPr>
            <a:r>
              <a:rPr lang="en-US" sz="2800" dirty="0"/>
              <a:t>Determine amount to transfer</a:t>
            </a:r>
          </a:p>
          <a:p>
            <a:pPr marL="457200" indent="-457200">
              <a:buFont typeface="Arial" panose="020B0604020202020204" pitchFamily="34" charset="0"/>
              <a:buChar char="•"/>
            </a:pPr>
            <a:r>
              <a:rPr lang="en-US" sz="2800" dirty="0"/>
              <a:t>Contact current IRA Custodian about process</a:t>
            </a:r>
          </a:p>
          <a:p>
            <a:pPr marL="457200" indent="-457200">
              <a:buFont typeface="Arial" panose="020B0604020202020204" pitchFamily="34" charset="0"/>
              <a:buChar char="•"/>
            </a:pPr>
            <a:r>
              <a:rPr lang="en-US" sz="2800" dirty="0"/>
              <a:t>Complete Transfer form</a:t>
            </a:r>
          </a:p>
        </p:txBody>
      </p:sp>
      <p:pic>
        <p:nvPicPr>
          <p:cNvPr id="7" name="Picture 6" descr="A picture containing text, clipart&#10;&#10;Description automatically generated">
            <a:extLst>
              <a:ext uri="{FF2B5EF4-FFF2-40B4-BE49-F238E27FC236}">
                <a16:creationId xmlns:a16="http://schemas.microsoft.com/office/drawing/2014/main" id="{19F9193B-EBC1-705F-E224-ED382B1A2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267" y="1912984"/>
            <a:ext cx="4191471" cy="3350038"/>
          </a:xfrm>
          <a:prstGeom prst="rect">
            <a:avLst/>
          </a:prstGeom>
        </p:spPr>
      </p:pic>
      <p:sp>
        <p:nvSpPr>
          <p:cNvPr id="9" name="TextBox 8">
            <a:extLst>
              <a:ext uri="{FF2B5EF4-FFF2-40B4-BE49-F238E27FC236}">
                <a16:creationId xmlns:a16="http://schemas.microsoft.com/office/drawing/2014/main" id="{6A22B90D-5136-2E3B-63D5-54E21A5DB485}"/>
              </a:ext>
            </a:extLst>
          </p:cNvPr>
          <p:cNvSpPr txBox="1"/>
          <p:nvPr/>
        </p:nvSpPr>
        <p:spPr>
          <a:xfrm>
            <a:off x="1165487" y="2427372"/>
            <a:ext cx="3670761" cy="461665"/>
          </a:xfrm>
          <a:prstGeom prst="rect">
            <a:avLst/>
          </a:prstGeom>
          <a:noFill/>
        </p:spPr>
        <p:txBody>
          <a:bodyPr wrap="square" rtlCol="0">
            <a:spAutoFit/>
          </a:bodyPr>
          <a:lstStyle/>
          <a:p>
            <a:r>
              <a:rPr lang="en-US" sz="2400" dirty="0"/>
              <a:t>Fund your account</a:t>
            </a:r>
          </a:p>
        </p:txBody>
      </p:sp>
    </p:spTree>
    <p:extLst>
      <p:ext uri="{BB962C8B-B14F-4D97-AF65-F5344CB8AC3E}">
        <p14:creationId xmlns:p14="http://schemas.microsoft.com/office/powerpoint/2010/main" val="869481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Grp="1" noRot="1" noChangeAspect="1" noMove="1" noResize="1" noEditPoints="1" noAdjustHandles="1" noChangeArrowheads="1" noChangeShapeType="1" noCrop="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a:spLocks noGrp="1" noRot="1" noMove="1" noResize="1" noEditPoints="1" noAdjustHandles="1" noChangeArrowheads="1" noChangeShapeType="1"/>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3A967E4-4E64-3471-5E09-85572883AF48}"/>
              </a:ext>
            </a:extLst>
          </p:cNvPr>
          <p:cNvSpPr/>
          <p:nvPr/>
        </p:nvSpPr>
        <p:spPr>
          <a:xfrm>
            <a:off x="5576780" y="806865"/>
            <a:ext cx="5188449" cy="5188449"/>
          </a:xfrm>
          <a:prstGeom prst="ellipse">
            <a:avLst/>
          </a:prstGeom>
          <a:solidFill>
            <a:srgbClr val="7DB8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sp>
        <p:nvSpPr>
          <p:cNvPr id="27" name="TextBox 26">
            <a:extLst>
              <a:ext uri="{FF2B5EF4-FFF2-40B4-BE49-F238E27FC236}">
                <a16:creationId xmlns:a16="http://schemas.microsoft.com/office/drawing/2014/main" id="{E049947E-B958-8B03-8463-7C7EB51247B9}"/>
              </a:ext>
            </a:extLst>
          </p:cNvPr>
          <p:cNvSpPr txBox="1"/>
          <p:nvPr/>
        </p:nvSpPr>
        <p:spPr>
          <a:xfrm>
            <a:off x="1208440" y="3533021"/>
            <a:ext cx="3627808" cy="830997"/>
          </a:xfrm>
          <a:prstGeom prst="rect">
            <a:avLst/>
          </a:prstGeom>
          <a:noFill/>
        </p:spPr>
        <p:txBody>
          <a:bodyPr wrap="square" rtlCol="0">
            <a:spAutoFit/>
          </a:bodyPr>
          <a:lstStyle/>
          <a:p>
            <a:r>
              <a:rPr lang="en-US" sz="2400" dirty="0"/>
              <a:t>Identify Investment and complete documentation</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2" name="TextBox 1">
            <a:extLst>
              <a:ext uri="{FF2B5EF4-FFF2-40B4-BE49-F238E27FC236}">
                <a16:creationId xmlns:a16="http://schemas.microsoft.com/office/drawing/2014/main" id="{11A0A877-09A9-A772-0959-88CD4C13B7BB}"/>
              </a:ext>
            </a:extLst>
          </p:cNvPr>
          <p:cNvSpPr txBox="1"/>
          <p:nvPr/>
        </p:nvSpPr>
        <p:spPr>
          <a:xfrm>
            <a:off x="1165487" y="2427372"/>
            <a:ext cx="3670761" cy="461665"/>
          </a:xfrm>
          <a:prstGeom prst="rect">
            <a:avLst/>
          </a:prstGeom>
          <a:noFill/>
        </p:spPr>
        <p:txBody>
          <a:bodyPr wrap="square" rtlCol="0">
            <a:spAutoFit/>
          </a:bodyPr>
          <a:lstStyle/>
          <a:p>
            <a:r>
              <a:rPr lang="en-US" sz="2400" dirty="0">
                <a:solidFill>
                  <a:schemeClr val="bg2">
                    <a:lumMod val="75000"/>
                  </a:schemeClr>
                </a:solidFill>
              </a:rPr>
              <a:t>Fund your account</a:t>
            </a:r>
          </a:p>
        </p:txBody>
      </p:sp>
      <p:pic>
        <p:nvPicPr>
          <p:cNvPr id="36" name="Picture 35" descr="A picture containing sitting, indoor, building, column&#10;&#10;Description automatically generated">
            <a:extLst>
              <a:ext uri="{FF2B5EF4-FFF2-40B4-BE49-F238E27FC236}">
                <a16:creationId xmlns:a16="http://schemas.microsoft.com/office/drawing/2014/main" id="{9666747F-BDB0-5CD4-6B99-0AE3B5732C9F}"/>
              </a:ext>
            </a:extLst>
          </p:cNvPr>
          <p:cNvPicPr>
            <a:picLocks noChangeAspect="1"/>
          </p:cNvPicPr>
          <p:nvPr/>
        </p:nvPicPr>
        <p:blipFill rotWithShape="1">
          <a:blip r:embed="rId6">
            <a:extLst>
              <a:ext uri="{28A0092B-C50C-407E-A947-70E740481C1C}">
                <a14:useLocalDpi xmlns:a14="http://schemas.microsoft.com/office/drawing/2010/main" val="0"/>
              </a:ext>
            </a:extLst>
          </a:blip>
          <a:srcRect l="-20040" t="-17060" r="-22640" b="36514"/>
          <a:stretch/>
        </p:blipFill>
        <p:spPr>
          <a:xfrm>
            <a:off x="5576623" y="788945"/>
            <a:ext cx="5188449" cy="518845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0" name="Oval 9">
            <a:extLst>
              <a:ext uri="{FF2B5EF4-FFF2-40B4-BE49-F238E27FC236}">
                <a16:creationId xmlns:a16="http://schemas.microsoft.com/office/drawing/2014/main" id="{9C40284B-A8DC-6211-4EAD-FC9ACCE228DD}"/>
              </a:ext>
            </a:extLst>
          </p:cNvPr>
          <p:cNvSpPr/>
          <p:nvPr/>
        </p:nvSpPr>
        <p:spPr>
          <a:xfrm>
            <a:off x="6889603" y="3115380"/>
            <a:ext cx="2452509" cy="2287839"/>
          </a:xfrm>
          <a:prstGeom prst="ellipse">
            <a:avLst/>
          </a:prstGeom>
          <a:gradFill flip="none" rotWithShape="1">
            <a:gsLst>
              <a:gs pos="76000">
                <a:schemeClr val="bg1">
                  <a:alpha val="0"/>
                </a:schemeClr>
              </a:gs>
              <a:gs pos="42000">
                <a:schemeClr val="bg1">
                  <a:shade val="100000"/>
                  <a:satMod val="115000"/>
                  <a:alpha val="9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21B9FC-C428-B6AD-17C1-6EE35A98DB5B}"/>
              </a:ext>
            </a:extLst>
          </p:cNvPr>
          <p:cNvSpPr txBox="1"/>
          <p:nvPr/>
        </p:nvSpPr>
        <p:spPr>
          <a:xfrm>
            <a:off x="7108101" y="3401089"/>
            <a:ext cx="2234011" cy="1938992"/>
          </a:xfrm>
          <a:prstGeom prst="rect">
            <a:avLst/>
          </a:prstGeom>
          <a:noFill/>
        </p:spPr>
        <p:txBody>
          <a:bodyPr wrap="square" rtlCol="0">
            <a:spAutoFit/>
          </a:bodyPr>
          <a:lstStyle/>
          <a:p>
            <a:pPr algn="ctr"/>
            <a:r>
              <a:rPr lang="en-US" sz="2000" b="1" dirty="0"/>
              <a:t>Tax Liens</a:t>
            </a:r>
          </a:p>
          <a:p>
            <a:pPr algn="ctr"/>
            <a:r>
              <a:rPr lang="en-US" sz="2000" b="1" dirty="0"/>
              <a:t>Tax Deeds</a:t>
            </a:r>
          </a:p>
          <a:p>
            <a:pPr algn="ctr"/>
            <a:r>
              <a:rPr lang="en-US" sz="2000" b="1" dirty="0"/>
              <a:t>Private REITS</a:t>
            </a:r>
          </a:p>
          <a:p>
            <a:pPr algn="ctr"/>
            <a:r>
              <a:rPr lang="en-US" sz="2000" b="1" dirty="0"/>
              <a:t>Trust Deeds</a:t>
            </a:r>
          </a:p>
          <a:p>
            <a:pPr algn="ctr"/>
            <a:r>
              <a:rPr lang="en-US" sz="2000" b="1" dirty="0"/>
              <a:t>Mortgage Notes</a:t>
            </a:r>
          </a:p>
          <a:p>
            <a:pPr algn="ctr"/>
            <a:r>
              <a:rPr lang="en-US" sz="2000" b="1" dirty="0"/>
              <a:t>Promissory Notes</a:t>
            </a:r>
          </a:p>
        </p:txBody>
      </p:sp>
      <p:sp>
        <p:nvSpPr>
          <p:cNvPr id="33" name="TextBox 32">
            <a:extLst>
              <a:ext uri="{FF2B5EF4-FFF2-40B4-BE49-F238E27FC236}">
                <a16:creationId xmlns:a16="http://schemas.microsoft.com/office/drawing/2014/main" id="{40F733FC-E56D-7E45-F36C-41B4F1482FEE}"/>
              </a:ext>
            </a:extLst>
          </p:cNvPr>
          <p:cNvSpPr txBox="1"/>
          <p:nvPr/>
        </p:nvSpPr>
        <p:spPr>
          <a:xfrm>
            <a:off x="6624492" y="1046519"/>
            <a:ext cx="3093023" cy="1022139"/>
          </a:xfrm>
          <a:prstGeom prst="rect">
            <a:avLst/>
          </a:prstGeom>
          <a:noFill/>
        </p:spPr>
        <p:txBody>
          <a:bodyPr wrap="square" rtlCol="0">
            <a:spAutoFit/>
          </a:bodyPr>
          <a:lstStyle/>
          <a:p>
            <a:pPr algn="ctr">
              <a:lnSpc>
                <a:spcPts val="3600"/>
              </a:lnSpc>
            </a:pPr>
            <a:r>
              <a:rPr lang="en-US" sz="3600" b="1" dirty="0">
                <a:solidFill>
                  <a:srgbClr val="1F5963"/>
                </a:solidFill>
              </a:rPr>
              <a:t>REAL</a:t>
            </a:r>
            <a:br>
              <a:rPr lang="en-US" sz="3600" b="1" dirty="0">
                <a:solidFill>
                  <a:srgbClr val="1F5963"/>
                </a:solidFill>
              </a:rPr>
            </a:br>
            <a:r>
              <a:rPr lang="en-US" sz="3600" b="1" dirty="0">
                <a:solidFill>
                  <a:srgbClr val="1F5963"/>
                </a:solidFill>
              </a:rPr>
              <a:t>ESTATE</a:t>
            </a:r>
          </a:p>
        </p:txBody>
      </p:sp>
    </p:spTree>
    <p:extLst>
      <p:ext uri="{BB962C8B-B14F-4D97-AF65-F5344CB8AC3E}">
        <p14:creationId xmlns:p14="http://schemas.microsoft.com/office/powerpoint/2010/main" val="164181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874996-D8E5-5BB4-63CA-69513949B383}"/>
              </a:ext>
            </a:extLst>
          </p:cNvPr>
          <p:cNvSpPr>
            <a:spLocks noGrp="1" noRot="1" noMove="1" noResize="1" noEditPoints="1" noAdjustHandles="1" noChangeArrowheads="1" noChangeShapeType="1"/>
          </p:cNvSpPr>
          <p:nvPr/>
        </p:nvSpPr>
        <p:spPr>
          <a:xfrm>
            <a:off x="0" y="-7319"/>
            <a:ext cx="12192000" cy="6865319"/>
          </a:xfrm>
          <a:prstGeom prst="rect">
            <a:avLst/>
          </a:prstGeom>
          <a:gradFill flip="none" rotWithShape="1">
            <a:gsLst>
              <a:gs pos="53000">
                <a:schemeClr val="accent1">
                  <a:lumMod val="5000"/>
                  <a:lumOff val="95000"/>
                  <a:alpha val="0"/>
                </a:schemeClr>
              </a:gs>
              <a:gs pos="75000">
                <a:srgbClr val="AEC3C9"/>
              </a:gs>
              <a:gs pos="98000">
                <a:srgbClr val="1F5963">
                  <a:alpha val="7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1F5963"/>
              </a:solidFill>
            </a:endParaRPr>
          </a:p>
        </p:txBody>
      </p:sp>
      <p:pic>
        <p:nvPicPr>
          <p:cNvPr id="3" name="Picture 2" descr="A picture containing outdoor&#10;&#10;Description automatically generated">
            <a:extLst>
              <a:ext uri="{FF2B5EF4-FFF2-40B4-BE49-F238E27FC236}">
                <a16:creationId xmlns:a16="http://schemas.microsoft.com/office/drawing/2014/main" id="{7A598D38-159C-65A6-63E0-2006941EBA84}"/>
              </a:ext>
            </a:extLst>
          </p:cNvPr>
          <p:cNvPicPr>
            <a:picLocks noGrp="1" noRot="1" noChangeAspect="1" noMove="1" noResize="1" noEditPoints="1" noAdjustHandles="1" noChangeArrowheads="1" noChangeShapeType="1" noCrop="1"/>
          </p:cNvPicPr>
          <p:nvPr/>
        </p:nvPicPr>
        <p:blipFill rotWithShape="1">
          <a:blip r:embed="rId3">
            <a:alphaModFix amt="20000"/>
            <a:extLst>
              <a:ext uri="{28A0092B-C50C-407E-A947-70E740481C1C}">
                <a14:useLocalDpi xmlns:a14="http://schemas.microsoft.com/office/drawing/2010/main" val="0"/>
              </a:ext>
            </a:extLst>
          </a:blip>
          <a:srcRect b="15535"/>
          <a:stretch/>
        </p:blipFill>
        <p:spPr>
          <a:xfrm>
            <a:off x="1" y="-20218"/>
            <a:ext cx="12191999" cy="6865320"/>
          </a:xfrm>
          <a:prstGeom prst="rect">
            <a:avLst/>
          </a:prstGeom>
        </p:spPr>
      </p:pic>
      <p:pic>
        <p:nvPicPr>
          <p:cNvPr id="7" name="Picture 6" descr="A picture containing sitting, indoor, building, column&#10;&#10;Description automatically generated">
            <a:extLst>
              <a:ext uri="{FF2B5EF4-FFF2-40B4-BE49-F238E27FC236}">
                <a16:creationId xmlns:a16="http://schemas.microsoft.com/office/drawing/2014/main" id="{DC94E977-D46C-6E7F-7ED9-904E8893F6DB}"/>
              </a:ext>
            </a:extLst>
          </p:cNvPr>
          <p:cNvPicPr>
            <a:picLocks noChangeAspect="1"/>
          </p:cNvPicPr>
          <p:nvPr/>
        </p:nvPicPr>
        <p:blipFill rotWithShape="1">
          <a:blip r:embed="rId4">
            <a:extLst>
              <a:ext uri="{28A0092B-C50C-407E-A947-70E740481C1C}">
                <a14:useLocalDpi xmlns:a14="http://schemas.microsoft.com/office/drawing/2010/main" val="0"/>
              </a:ext>
            </a:extLst>
          </a:blip>
          <a:srcRect t="-1" b="43549"/>
          <a:stretch/>
        </p:blipFill>
        <p:spPr>
          <a:xfrm>
            <a:off x="293101" y="2986576"/>
            <a:ext cx="3636454" cy="3871424"/>
          </a:xfrm>
          <a:prstGeom prst="rect">
            <a:avLst/>
          </a:prstGeom>
        </p:spPr>
      </p:pic>
      <p:pic>
        <p:nvPicPr>
          <p:cNvPr id="8" name="Picture 7" descr="A picture containing sitting, indoor, building, column&#10;&#10;Description automatically generated">
            <a:extLst>
              <a:ext uri="{FF2B5EF4-FFF2-40B4-BE49-F238E27FC236}">
                <a16:creationId xmlns:a16="http://schemas.microsoft.com/office/drawing/2014/main" id="{95D7B8BB-2EE3-BAB1-D06E-394F7CE7EE42}"/>
              </a:ext>
            </a:extLst>
          </p:cNvPr>
          <p:cNvPicPr>
            <a:picLocks noChangeAspect="1"/>
          </p:cNvPicPr>
          <p:nvPr/>
        </p:nvPicPr>
        <p:blipFill rotWithShape="1">
          <a:blip r:embed="rId4">
            <a:extLst>
              <a:ext uri="{28A0092B-C50C-407E-A947-70E740481C1C}">
                <a14:useLocalDpi xmlns:a14="http://schemas.microsoft.com/office/drawing/2010/main" val="0"/>
              </a:ext>
            </a:extLst>
          </a:blip>
          <a:srcRect t="-1" b="43549"/>
          <a:stretch/>
        </p:blipFill>
        <p:spPr>
          <a:xfrm>
            <a:off x="4007019" y="2999475"/>
            <a:ext cx="3636454" cy="3871424"/>
          </a:xfrm>
          <a:prstGeom prst="rect">
            <a:avLst/>
          </a:prstGeom>
        </p:spPr>
      </p:pic>
      <p:pic>
        <p:nvPicPr>
          <p:cNvPr id="9" name="Picture 8" descr="A picture containing sitting, indoor, building, column&#10;&#10;Description automatically generated">
            <a:extLst>
              <a:ext uri="{FF2B5EF4-FFF2-40B4-BE49-F238E27FC236}">
                <a16:creationId xmlns:a16="http://schemas.microsoft.com/office/drawing/2014/main" id="{8982BF3C-AFB6-1A37-984A-74D1AE8AEEE4}"/>
              </a:ext>
            </a:extLst>
          </p:cNvPr>
          <p:cNvPicPr>
            <a:picLocks noChangeAspect="1"/>
          </p:cNvPicPr>
          <p:nvPr/>
        </p:nvPicPr>
        <p:blipFill rotWithShape="1">
          <a:blip r:embed="rId4">
            <a:extLst>
              <a:ext uri="{28A0092B-C50C-407E-A947-70E740481C1C}">
                <a14:useLocalDpi xmlns:a14="http://schemas.microsoft.com/office/drawing/2010/main" val="0"/>
              </a:ext>
            </a:extLst>
          </a:blip>
          <a:srcRect t="-1" b="43549"/>
          <a:stretch/>
        </p:blipFill>
        <p:spPr>
          <a:xfrm>
            <a:off x="7720936" y="2999475"/>
            <a:ext cx="3636454" cy="3871424"/>
          </a:xfrm>
          <a:prstGeom prst="rect">
            <a:avLst/>
          </a:prstGeom>
        </p:spPr>
      </p:pic>
      <p:sp>
        <p:nvSpPr>
          <p:cNvPr id="16" name="Oval 15">
            <a:extLst>
              <a:ext uri="{FF2B5EF4-FFF2-40B4-BE49-F238E27FC236}">
                <a16:creationId xmlns:a16="http://schemas.microsoft.com/office/drawing/2014/main" id="{A9438E4E-7331-DD21-234A-61D4711889A4}"/>
              </a:ext>
            </a:extLst>
          </p:cNvPr>
          <p:cNvSpPr/>
          <p:nvPr/>
        </p:nvSpPr>
        <p:spPr>
          <a:xfrm>
            <a:off x="873168" y="4285968"/>
            <a:ext cx="2452509" cy="2287839"/>
          </a:xfrm>
          <a:prstGeom prst="ellipse">
            <a:avLst/>
          </a:prstGeom>
          <a:gradFill flip="none" rotWithShape="1">
            <a:gsLst>
              <a:gs pos="76000">
                <a:schemeClr val="bg1">
                  <a:alpha val="0"/>
                </a:schemeClr>
              </a:gs>
              <a:gs pos="42000">
                <a:schemeClr val="bg1">
                  <a:shade val="100000"/>
                  <a:satMod val="115000"/>
                  <a:alpha val="9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41FDE8B3-16B0-E9C7-C9E6-2E7388009B3D}"/>
              </a:ext>
            </a:extLst>
          </p:cNvPr>
          <p:cNvSpPr/>
          <p:nvPr/>
        </p:nvSpPr>
        <p:spPr>
          <a:xfrm>
            <a:off x="349811" y="3086871"/>
            <a:ext cx="2778320" cy="2585322"/>
          </a:xfrm>
          <a:prstGeom prst="rect">
            <a:avLst/>
          </a:prstGeom>
          <a:solidFill>
            <a:srgbClr val="1F596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187F6B7-0467-7B00-A8BC-270C773AEE5B}"/>
              </a:ext>
            </a:extLst>
          </p:cNvPr>
          <p:cNvSpPr txBox="1"/>
          <p:nvPr/>
        </p:nvSpPr>
        <p:spPr>
          <a:xfrm>
            <a:off x="994322" y="4414885"/>
            <a:ext cx="2234011" cy="1938992"/>
          </a:xfrm>
          <a:prstGeom prst="rect">
            <a:avLst/>
          </a:prstGeom>
          <a:noFill/>
        </p:spPr>
        <p:txBody>
          <a:bodyPr wrap="square" rtlCol="0">
            <a:spAutoFit/>
          </a:bodyPr>
          <a:lstStyle/>
          <a:p>
            <a:pPr algn="ctr"/>
            <a:r>
              <a:rPr lang="en-US" sz="2000" b="1" dirty="0"/>
              <a:t>Tax Liens</a:t>
            </a:r>
          </a:p>
          <a:p>
            <a:pPr algn="ctr"/>
            <a:r>
              <a:rPr lang="en-US" sz="2000" b="1" dirty="0"/>
              <a:t>Tax Deeds</a:t>
            </a:r>
          </a:p>
          <a:p>
            <a:pPr algn="ctr"/>
            <a:r>
              <a:rPr lang="en-US" sz="2000" b="1" dirty="0"/>
              <a:t>Private REITS</a:t>
            </a:r>
          </a:p>
          <a:p>
            <a:pPr algn="ctr"/>
            <a:r>
              <a:rPr lang="en-US" sz="2000" b="1" dirty="0"/>
              <a:t>Trust Deeds</a:t>
            </a:r>
          </a:p>
          <a:p>
            <a:pPr algn="ctr"/>
            <a:r>
              <a:rPr lang="en-US" sz="2000" b="1" dirty="0"/>
              <a:t>Mortgage Notes</a:t>
            </a:r>
          </a:p>
          <a:p>
            <a:pPr algn="ctr"/>
            <a:r>
              <a:rPr lang="en-US" sz="2000" b="1" dirty="0"/>
              <a:t>Promissory Notes</a:t>
            </a:r>
          </a:p>
        </p:txBody>
      </p:sp>
      <p:sp>
        <p:nvSpPr>
          <p:cNvPr id="10" name="Rectangle 9">
            <a:extLst>
              <a:ext uri="{FF2B5EF4-FFF2-40B4-BE49-F238E27FC236}">
                <a16:creationId xmlns:a16="http://schemas.microsoft.com/office/drawing/2014/main" id="{00FD4745-A650-3C9A-2C44-59B0B845C6DC}"/>
              </a:ext>
            </a:extLst>
          </p:cNvPr>
          <p:cNvSpPr/>
          <p:nvPr/>
        </p:nvSpPr>
        <p:spPr>
          <a:xfrm>
            <a:off x="-2478" y="521579"/>
            <a:ext cx="7264906" cy="731868"/>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0D6EDF94-CCC7-EC0E-7B5B-EBBF3D96C799}"/>
              </a:ext>
            </a:extLst>
          </p:cNvPr>
          <p:cNvSpPr txBox="1">
            <a:spLocks/>
          </p:cNvSpPr>
          <p:nvPr/>
        </p:nvSpPr>
        <p:spPr>
          <a:xfrm>
            <a:off x="275382" y="408227"/>
            <a:ext cx="7220884" cy="105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lumMod val="95000"/>
                  </a:schemeClr>
                </a:solidFill>
              </a:rPr>
              <a:t>ALTERNATIVE INVESTMENTS</a:t>
            </a:r>
          </a:p>
        </p:txBody>
      </p:sp>
      <p:sp>
        <p:nvSpPr>
          <p:cNvPr id="11" name="TextBox 10">
            <a:extLst>
              <a:ext uri="{FF2B5EF4-FFF2-40B4-BE49-F238E27FC236}">
                <a16:creationId xmlns:a16="http://schemas.microsoft.com/office/drawing/2014/main" id="{BFD656A0-DE3B-B8AB-064F-994766BF0C58}"/>
              </a:ext>
            </a:extLst>
          </p:cNvPr>
          <p:cNvSpPr txBox="1"/>
          <p:nvPr/>
        </p:nvSpPr>
        <p:spPr>
          <a:xfrm>
            <a:off x="293101" y="1236290"/>
            <a:ext cx="6928864" cy="646331"/>
          </a:xfrm>
          <a:prstGeom prst="rect">
            <a:avLst/>
          </a:prstGeom>
          <a:noFill/>
        </p:spPr>
        <p:txBody>
          <a:bodyPr wrap="square" rtlCol="0">
            <a:spAutoFit/>
          </a:bodyPr>
          <a:lstStyle/>
          <a:p>
            <a:r>
              <a:rPr lang="en-US" sz="1200" i="1" dirty="0">
                <a:solidFill>
                  <a:srgbClr val="1F5963"/>
                </a:solidFill>
              </a:rPr>
              <a:t>Explore the fundamental components of investing through a Self-Directed IRA, including discussions on earning passive income, and diversifying your portfolio with leading experts. Discover the benefits that are available to you and how to incorporate them into your financial portfolio.</a:t>
            </a:r>
          </a:p>
        </p:txBody>
      </p:sp>
      <p:sp>
        <p:nvSpPr>
          <p:cNvPr id="19" name="Rectangle 18" hidden="1">
            <a:extLst>
              <a:ext uri="{FF2B5EF4-FFF2-40B4-BE49-F238E27FC236}">
                <a16:creationId xmlns:a16="http://schemas.microsoft.com/office/drawing/2014/main" id="{AE5A2F6F-9658-4DFE-B919-497884D4526C}"/>
              </a:ext>
            </a:extLst>
          </p:cNvPr>
          <p:cNvSpPr/>
          <p:nvPr/>
        </p:nvSpPr>
        <p:spPr>
          <a:xfrm>
            <a:off x="3271668" y="3086871"/>
            <a:ext cx="2778320" cy="2585322"/>
          </a:xfrm>
          <a:prstGeom prst="rect">
            <a:avLst/>
          </a:prstGeom>
          <a:solidFill>
            <a:srgbClr val="1F596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hidden="1">
            <a:extLst>
              <a:ext uri="{FF2B5EF4-FFF2-40B4-BE49-F238E27FC236}">
                <a16:creationId xmlns:a16="http://schemas.microsoft.com/office/drawing/2014/main" id="{A8B8D0C9-1230-1D8E-679E-CB570B1A22AE}"/>
              </a:ext>
            </a:extLst>
          </p:cNvPr>
          <p:cNvSpPr/>
          <p:nvPr/>
        </p:nvSpPr>
        <p:spPr>
          <a:xfrm>
            <a:off x="6142013" y="3092787"/>
            <a:ext cx="2778320" cy="2585322"/>
          </a:xfrm>
          <a:prstGeom prst="rect">
            <a:avLst/>
          </a:prstGeom>
          <a:solidFill>
            <a:srgbClr val="1F596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D029516-DBA1-90BD-EDBC-ECFF38B13A73}"/>
              </a:ext>
            </a:extLst>
          </p:cNvPr>
          <p:cNvSpPr txBox="1"/>
          <p:nvPr/>
        </p:nvSpPr>
        <p:spPr>
          <a:xfrm>
            <a:off x="4313701" y="2123520"/>
            <a:ext cx="3093023" cy="1022139"/>
          </a:xfrm>
          <a:prstGeom prst="rect">
            <a:avLst/>
          </a:prstGeom>
          <a:noFill/>
        </p:spPr>
        <p:txBody>
          <a:bodyPr wrap="square" rtlCol="0">
            <a:spAutoFit/>
          </a:bodyPr>
          <a:lstStyle/>
          <a:p>
            <a:pPr algn="ctr">
              <a:lnSpc>
                <a:spcPts val="3600"/>
              </a:lnSpc>
            </a:pPr>
            <a:r>
              <a:rPr lang="en-US" sz="3600" b="1" dirty="0">
                <a:solidFill>
                  <a:srgbClr val="1F5963"/>
                </a:solidFill>
              </a:rPr>
              <a:t>NATURAL RESOURCES</a:t>
            </a:r>
          </a:p>
        </p:txBody>
      </p:sp>
      <p:sp>
        <p:nvSpPr>
          <p:cNvPr id="29" name="Oval 28">
            <a:extLst>
              <a:ext uri="{FF2B5EF4-FFF2-40B4-BE49-F238E27FC236}">
                <a16:creationId xmlns:a16="http://schemas.microsoft.com/office/drawing/2014/main" id="{AB12DF91-A091-4945-DA7D-030272F895C9}"/>
              </a:ext>
            </a:extLst>
          </p:cNvPr>
          <p:cNvSpPr/>
          <p:nvPr/>
        </p:nvSpPr>
        <p:spPr>
          <a:xfrm>
            <a:off x="4567205" y="4210105"/>
            <a:ext cx="2452509" cy="2287839"/>
          </a:xfrm>
          <a:prstGeom prst="ellipse">
            <a:avLst/>
          </a:prstGeom>
          <a:gradFill flip="none" rotWithShape="1">
            <a:gsLst>
              <a:gs pos="76000">
                <a:schemeClr val="bg1">
                  <a:alpha val="0"/>
                </a:schemeClr>
              </a:gs>
              <a:gs pos="42000">
                <a:schemeClr val="bg1">
                  <a:shade val="100000"/>
                  <a:satMod val="115000"/>
                  <a:alpha val="9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A91B19C-68C0-D6E1-B50A-80F56EA5212E}"/>
              </a:ext>
            </a:extLst>
          </p:cNvPr>
          <p:cNvSpPr/>
          <p:nvPr/>
        </p:nvSpPr>
        <p:spPr>
          <a:xfrm>
            <a:off x="8292989" y="4210104"/>
            <a:ext cx="2452509" cy="2287839"/>
          </a:xfrm>
          <a:prstGeom prst="ellipse">
            <a:avLst/>
          </a:prstGeom>
          <a:gradFill flip="none" rotWithShape="1">
            <a:gsLst>
              <a:gs pos="76000">
                <a:schemeClr val="bg1">
                  <a:alpha val="0"/>
                </a:schemeClr>
              </a:gs>
              <a:gs pos="42000">
                <a:schemeClr val="bg1">
                  <a:shade val="100000"/>
                  <a:satMod val="115000"/>
                  <a:alpha val="9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07EB159-3E90-343C-0D3E-B660F8F8A90C}"/>
              </a:ext>
            </a:extLst>
          </p:cNvPr>
          <p:cNvSpPr txBox="1"/>
          <p:nvPr/>
        </p:nvSpPr>
        <p:spPr>
          <a:xfrm>
            <a:off x="4500780" y="4427784"/>
            <a:ext cx="2648932" cy="1323439"/>
          </a:xfrm>
          <a:prstGeom prst="rect">
            <a:avLst/>
          </a:prstGeom>
          <a:noFill/>
        </p:spPr>
        <p:txBody>
          <a:bodyPr wrap="square" rtlCol="0">
            <a:spAutoFit/>
          </a:bodyPr>
          <a:lstStyle/>
          <a:p>
            <a:pPr algn="ctr"/>
            <a:r>
              <a:rPr lang="en-US" sz="2000" b="1" dirty="0"/>
              <a:t>Gas</a:t>
            </a:r>
          </a:p>
          <a:p>
            <a:pPr algn="ctr"/>
            <a:r>
              <a:rPr lang="en-US" sz="2000" b="1" dirty="0"/>
              <a:t>Oil</a:t>
            </a:r>
          </a:p>
          <a:p>
            <a:pPr algn="ctr"/>
            <a:r>
              <a:rPr lang="en-US" sz="2000" b="1" dirty="0"/>
              <a:t>Timber</a:t>
            </a:r>
          </a:p>
          <a:p>
            <a:pPr algn="ctr"/>
            <a:r>
              <a:rPr lang="en-US" sz="2000" b="1" dirty="0"/>
              <a:t>Precious Metals</a:t>
            </a:r>
          </a:p>
        </p:txBody>
      </p:sp>
      <p:sp>
        <p:nvSpPr>
          <p:cNvPr id="22" name="TextBox 21">
            <a:extLst>
              <a:ext uri="{FF2B5EF4-FFF2-40B4-BE49-F238E27FC236}">
                <a16:creationId xmlns:a16="http://schemas.microsoft.com/office/drawing/2014/main" id="{7AA47D51-4D23-AD11-CD03-F9D2E6E9D0AB}"/>
              </a:ext>
            </a:extLst>
          </p:cNvPr>
          <p:cNvSpPr txBox="1"/>
          <p:nvPr/>
        </p:nvSpPr>
        <p:spPr>
          <a:xfrm>
            <a:off x="8478753" y="4414885"/>
            <a:ext cx="2197295" cy="1938992"/>
          </a:xfrm>
          <a:prstGeom prst="rect">
            <a:avLst/>
          </a:prstGeom>
          <a:noFill/>
        </p:spPr>
        <p:txBody>
          <a:bodyPr wrap="square" rtlCol="0">
            <a:spAutoFit/>
          </a:bodyPr>
          <a:lstStyle/>
          <a:p>
            <a:pPr algn="ctr"/>
            <a:r>
              <a:rPr lang="en-US" sz="2000" b="1" dirty="0"/>
              <a:t>Private Placements Private Debt</a:t>
            </a:r>
          </a:p>
          <a:p>
            <a:pPr algn="ctr"/>
            <a:r>
              <a:rPr lang="en-US" sz="2000" b="1" dirty="0"/>
              <a:t>Private Equity</a:t>
            </a:r>
          </a:p>
          <a:p>
            <a:pPr algn="ctr"/>
            <a:r>
              <a:rPr lang="en-US" sz="2000" b="1" dirty="0"/>
              <a:t>LLCs</a:t>
            </a:r>
          </a:p>
          <a:p>
            <a:pPr algn="ctr"/>
            <a:r>
              <a:rPr lang="en-US" sz="2000" b="1" dirty="0"/>
              <a:t>Limited Partnerships</a:t>
            </a:r>
          </a:p>
        </p:txBody>
      </p:sp>
      <p:sp>
        <p:nvSpPr>
          <p:cNvPr id="31" name="TextBox 30">
            <a:extLst>
              <a:ext uri="{FF2B5EF4-FFF2-40B4-BE49-F238E27FC236}">
                <a16:creationId xmlns:a16="http://schemas.microsoft.com/office/drawing/2014/main" id="{EB9DDB9A-3768-CCBF-CB1E-5946B5B01A28}"/>
              </a:ext>
            </a:extLst>
          </p:cNvPr>
          <p:cNvSpPr txBox="1"/>
          <p:nvPr/>
        </p:nvSpPr>
        <p:spPr>
          <a:xfrm>
            <a:off x="602856" y="2110621"/>
            <a:ext cx="3093023" cy="1022139"/>
          </a:xfrm>
          <a:prstGeom prst="rect">
            <a:avLst/>
          </a:prstGeom>
          <a:noFill/>
        </p:spPr>
        <p:txBody>
          <a:bodyPr wrap="square" rtlCol="0">
            <a:spAutoFit/>
          </a:bodyPr>
          <a:lstStyle/>
          <a:p>
            <a:pPr algn="ctr">
              <a:lnSpc>
                <a:spcPts val="3600"/>
              </a:lnSpc>
            </a:pPr>
            <a:r>
              <a:rPr lang="en-US" sz="3600" b="1" dirty="0">
                <a:solidFill>
                  <a:srgbClr val="1F5963"/>
                </a:solidFill>
              </a:rPr>
              <a:t>REAL</a:t>
            </a:r>
            <a:br>
              <a:rPr lang="en-US" sz="3600" b="1" dirty="0">
                <a:solidFill>
                  <a:srgbClr val="1F5963"/>
                </a:solidFill>
              </a:rPr>
            </a:br>
            <a:r>
              <a:rPr lang="en-US" sz="3600" b="1" dirty="0">
                <a:solidFill>
                  <a:srgbClr val="1F5963"/>
                </a:solidFill>
              </a:rPr>
              <a:t>ESTATE</a:t>
            </a:r>
          </a:p>
        </p:txBody>
      </p:sp>
      <p:sp>
        <p:nvSpPr>
          <p:cNvPr id="32" name="TextBox 31">
            <a:extLst>
              <a:ext uri="{FF2B5EF4-FFF2-40B4-BE49-F238E27FC236}">
                <a16:creationId xmlns:a16="http://schemas.microsoft.com/office/drawing/2014/main" id="{05B8EC7C-E4C8-6400-4BEF-5773914D4A17}"/>
              </a:ext>
            </a:extLst>
          </p:cNvPr>
          <p:cNvSpPr txBox="1"/>
          <p:nvPr/>
        </p:nvSpPr>
        <p:spPr>
          <a:xfrm>
            <a:off x="8111031" y="2123519"/>
            <a:ext cx="3093023" cy="1022139"/>
          </a:xfrm>
          <a:prstGeom prst="rect">
            <a:avLst/>
          </a:prstGeom>
          <a:noFill/>
        </p:spPr>
        <p:txBody>
          <a:bodyPr wrap="square" rtlCol="0">
            <a:spAutoFit/>
          </a:bodyPr>
          <a:lstStyle/>
          <a:p>
            <a:pPr algn="ctr">
              <a:lnSpc>
                <a:spcPts val="3600"/>
              </a:lnSpc>
            </a:pPr>
            <a:r>
              <a:rPr lang="en-US" sz="3600" b="1" dirty="0">
                <a:solidFill>
                  <a:srgbClr val="1F5963"/>
                </a:solidFill>
              </a:rPr>
              <a:t>PRIVATE</a:t>
            </a:r>
          </a:p>
          <a:p>
            <a:pPr algn="ctr">
              <a:lnSpc>
                <a:spcPts val="3600"/>
              </a:lnSpc>
            </a:pPr>
            <a:r>
              <a:rPr lang="en-US" sz="3600" b="1" dirty="0">
                <a:solidFill>
                  <a:srgbClr val="1F5963"/>
                </a:solidFill>
              </a:rPr>
              <a:t>INDUSTRY</a:t>
            </a:r>
          </a:p>
        </p:txBody>
      </p:sp>
      <p:pic>
        <p:nvPicPr>
          <p:cNvPr id="33" name="Picture 32" descr="Logo&#10;&#10;Description automatically generated with medium confidence">
            <a:extLst>
              <a:ext uri="{FF2B5EF4-FFF2-40B4-BE49-F238E27FC236}">
                <a16:creationId xmlns:a16="http://schemas.microsoft.com/office/drawing/2014/main" id="{D8B29A53-350B-2966-DFC0-1ADC44087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725" y="353127"/>
            <a:ext cx="4785276" cy="1274987"/>
          </a:xfrm>
          <a:prstGeom prst="rect">
            <a:avLst/>
          </a:prstGeom>
        </p:spPr>
      </p:pic>
    </p:spTree>
    <p:extLst>
      <p:ext uri="{BB962C8B-B14F-4D97-AF65-F5344CB8AC3E}">
        <p14:creationId xmlns:p14="http://schemas.microsoft.com/office/powerpoint/2010/main" val="146537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lumn&#10;&#10;Description automatically generated">
            <a:extLst>
              <a:ext uri="{FF2B5EF4-FFF2-40B4-BE49-F238E27FC236}">
                <a16:creationId xmlns:a16="http://schemas.microsoft.com/office/drawing/2014/main" id="{43B49FEA-ECA8-5DBC-C1D5-7FBFD26BF629}"/>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18127" t="15443" r="19895"/>
          <a:stretch/>
        </p:blipFill>
        <p:spPr>
          <a:xfrm>
            <a:off x="4635705" y="0"/>
            <a:ext cx="7556295"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864864"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a:xfrm>
            <a:off x="895912" y="732780"/>
            <a:ext cx="7556295" cy="1325563"/>
          </a:xfrm>
        </p:spPr>
        <p:txBody>
          <a:bodyPr>
            <a:normAutofit/>
          </a:bodyPr>
          <a:lstStyle/>
          <a:p>
            <a:r>
              <a:rPr lang="en-US" dirty="0"/>
              <a:t>MISCONCEPTIONS</a:t>
            </a:r>
          </a:p>
        </p:txBody>
      </p:sp>
      <p:sp>
        <p:nvSpPr>
          <p:cNvPr id="17" name="Rectangle 16">
            <a:extLst>
              <a:ext uri="{FF2B5EF4-FFF2-40B4-BE49-F238E27FC236}">
                <a16:creationId xmlns:a16="http://schemas.microsoft.com/office/drawing/2014/main" id="{8DD51A61-C35E-B1E6-2BF1-92E15A54B67B}"/>
              </a:ext>
            </a:extLst>
          </p:cNvPr>
          <p:cNvSpPr/>
          <p:nvPr/>
        </p:nvSpPr>
        <p:spPr>
          <a:xfrm>
            <a:off x="696286" y="1623703"/>
            <a:ext cx="8532129" cy="3610594"/>
          </a:xfrm>
          <a:prstGeom prst="rect">
            <a:avLst/>
          </a:prstGeom>
          <a:noFill/>
          <a:ln>
            <a:noFill/>
          </a:ln>
          <a:effectLst>
            <a:outerShdw blurRad="266700" dist="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rgbClr val="1F5963"/>
              </a:buClr>
            </a:pPr>
            <a:endParaRPr lang="en-US" sz="2000" b="1" dirty="0">
              <a:solidFill>
                <a:schemeClr val="tx1"/>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IRA Custodians are all the same.</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SDIRA Custodians nickel &amp; dime you with fees.</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Self-Directed IRAs are a separate type of IRA.</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You can’t contribute to both a 401(k) and a SDIRA.</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SDIRAs are complicated to open.</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My IRA balance is too low to Self-Direct.</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SDIRA custodians help you choose &amp; manage your investments.</a:t>
            </a:r>
          </a:p>
          <a:p>
            <a:pPr marL="285750" indent="-285750">
              <a:lnSpc>
                <a:spcPct val="15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Investing in alternative assets is riskier than traditional investing.</a:t>
            </a:r>
          </a:p>
          <a:p>
            <a:pPr>
              <a:buClr>
                <a:srgbClr val="1F5963"/>
              </a:buClr>
            </a:pPr>
            <a:endParaRPr lang="en-US" sz="2000" dirty="0">
              <a:solidFill>
                <a:schemeClr val="tx1"/>
              </a:solidFill>
              <a:latin typeface="Arial" panose="020B0604020202020204" pitchFamily="34" charset="0"/>
              <a:cs typeface="Arial" panose="020B0604020202020204" pitchFamily="34" charset="0"/>
            </a:endParaRPr>
          </a:p>
        </p:txBody>
      </p:sp>
      <p:pic>
        <p:nvPicPr>
          <p:cNvPr id="3" name="Picture 2" descr="Logo&#10;&#10;Description automatically generated with medium confidence">
            <a:extLst>
              <a:ext uri="{FF2B5EF4-FFF2-40B4-BE49-F238E27FC236}">
                <a16:creationId xmlns:a16="http://schemas.microsoft.com/office/drawing/2014/main" id="{0E255693-4B03-5639-AD66-162DD0092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489" y="5979476"/>
            <a:ext cx="2512559" cy="669445"/>
          </a:xfrm>
          <a:prstGeom prst="rect">
            <a:avLst/>
          </a:prstGeom>
        </p:spPr>
      </p:pic>
    </p:spTree>
    <p:extLst>
      <p:ext uri="{BB962C8B-B14F-4D97-AF65-F5344CB8AC3E}">
        <p14:creationId xmlns:p14="http://schemas.microsoft.com/office/powerpoint/2010/main" val="170087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1000"/>
                                        <p:tgtEl>
                                          <p:spTgt spid="17">
                                            <p:txEl>
                                              <p:pRg st="3" end="3"/>
                                            </p:txEl>
                                          </p:spTgt>
                                        </p:tgtEl>
                                      </p:cBhvr>
                                    </p:animEffect>
                                    <p:anim calcmode="lin" valueType="num">
                                      <p:cBhvr>
                                        <p:cTn id="22"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1000"/>
                                        <p:tgtEl>
                                          <p:spTgt spid="17">
                                            <p:txEl>
                                              <p:pRg st="4" end="4"/>
                                            </p:txEl>
                                          </p:spTgt>
                                        </p:tgtEl>
                                      </p:cBhvr>
                                    </p:animEffect>
                                    <p:anim calcmode="lin" valueType="num">
                                      <p:cBhvr>
                                        <p:cTn id="29"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5" end="5"/>
                                            </p:txEl>
                                          </p:spTgt>
                                        </p:tgtEl>
                                        <p:attrNameLst>
                                          <p:attrName>style.visibility</p:attrName>
                                        </p:attrNameLst>
                                      </p:cBhvr>
                                      <p:to>
                                        <p:strVal val="visible"/>
                                      </p:to>
                                    </p:set>
                                    <p:animEffect transition="in" filter="fade">
                                      <p:cBhvr>
                                        <p:cTn id="35" dur="1000"/>
                                        <p:tgtEl>
                                          <p:spTgt spid="17">
                                            <p:txEl>
                                              <p:pRg st="5" end="5"/>
                                            </p:txEl>
                                          </p:spTgt>
                                        </p:tgtEl>
                                      </p:cBhvr>
                                    </p:animEffect>
                                    <p:anim calcmode="lin" valueType="num">
                                      <p:cBhvr>
                                        <p:cTn id="36"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xEl>
                                              <p:pRg st="6" end="6"/>
                                            </p:txEl>
                                          </p:spTgt>
                                        </p:tgtEl>
                                        <p:attrNameLst>
                                          <p:attrName>style.visibility</p:attrName>
                                        </p:attrNameLst>
                                      </p:cBhvr>
                                      <p:to>
                                        <p:strVal val="visible"/>
                                      </p:to>
                                    </p:set>
                                    <p:animEffect transition="in" filter="fade">
                                      <p:cBhvr>
                                        <p:cTn id="42" dur="1000"/>
                                        <p:tgtEl>
                                          <p:spTgt spid="17">
                                            <p:txEl>
                                              <p:pRg st="6" end="6"/>
                                            </p:txEl>
                                          </p:spTgt>
                                        </p:tgtEl>
                                      </p:cBhvr>
                                    </p:animEffect>
                                    <p:anim calcmode="lin" valueType="num">
                                      <p:cBhvr>
                                        <p:cTn id="43"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xEl>
                                              <p:pRg st="7" end="7"/>
                                            </p:txEl>
                                          </p:spTgt>
                                        </p:tgtEl>
                                        <p:attrNameLst>
                                          <p:attrName>style.visibility</p:attrName>
                                        </p:attrNameLst>
                                      </p:cBhvr>
                                      <p:to>
                                        <p:strVal val="visible"/>
                                      </p:to>
                                    </p:set>
                                    <p:animEffect transition="in" filter="fade">
                                      <p:cBhvr>
                                        <p:cTn id="49" dur="1000"/>
                                        <p:tgtEl>
                                          <p:spTgt spid="17">
                                            <p:txEl>
                                              <p:pRg st="7" end="7"/>
                                            </p:txEl>
                                          </p:spTgt>
                                        </p:tgtEl>
                                      </p:cBhvr>
                                    </p:animEffect>
                                    <p:anim calcmode="lin" valueType="num">
                                      <p:cBhvr>
                                        <p:cTn id="50"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xEl>
                                              <p:pRg st="8" end="8"/>
                                            </p:txEl>
                                          </p:spTgt>
                                        </p:tgtEl>
                                        <p:attrNameLst>
                                          <p:attrName>style.visibility</p:attrName>
                                        </p:attrNameLst>
                                      </p:cBhvr>
                                      <p:to>
                                        <p:strVal val="visible"/>
                                      </p:to>
                                    </p:set>
                                    <p:animEffect transition="in" filter="fade">
                                      <p:cBhvr>
                                        <p:cTn id="56" dur="1000"/>
                                        <p:tgtEl>
                                          <p:spTgt spid="17">
                                            <p:txEl>
                                              <p:pRg st="8" end="8"/>
                                            </p:txEl>
                                          </p:spTgt>
                                        </p:tgtEl>
                                      </p:cBhvr>
                                    </p:animEffect>
                                    <p:anim calcmode="lin" valueType="num">
                                      <p:cBhvr>
                                        <p:cTn id="57"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8A9D7-510B-0F87-630A-8BB42FDE1ED2}"/>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15594"/>
          <a:stretch/>
        </p:blipFill>
        <p:spPr>
          <a:xfrm>
            <a:off x="0" y="0"/>
            <a:ext cx="12192000" cy="6845643"/>
          </a:xfrm>
          <a:prstGeom prst="rect">
            <a:avLst/>
          </a:prstGeom>
        </p:spPr>
      </p:pic>
      <p:sp>
        <p:nvSpPr>
          <p:cNvPr id="5" name="Rectangle 4">
            <a:extLst>
              <a:ext uri="{FF2B5EF4-FFF2-40B4-BE49-F238E27FC236}">
                <a16:creationId xmlns:a16="http://schemas.microsoft.com/office/drawing/2014/main" id="{0E60C1CD-B841-8A66-90A9-BE604FEE98B9}"/>
              </a:ext>
            </a:extLst>
          </p:cNvPr>
          <p:cNvSpPr/>
          <p:nvPr/>
        </p:nvSpPr>
        <p:spPr>
          <a:xfrm>
            <a:off x="1" y="965770"/>
            <a:ext cx="7264905" cy="27534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82E714-C1D2-3EA2-8876-51FA76B11E7C}"/>
              </a:ext>
            </a:extLst>
          </p:cNvPr>
          <p:cNvSpPr txBox="1"/>
          <p:nvPr/>
        </p:nvSpPr>
        <p:spPr>
          <a:xfrm>
            <a:off x="566352" y="1443678"/>
            <a:ext cx="6389252" cy="2092881"/>
          </a:xfrm>
          <a:prstGeom prst="rect">
            <a:avLst/>
          </a:prstGeom>
          <a:noFill/>
        </p:spPr>
        <p:txBody>
          <a:bodyPr wrap="square" rtlCol="0">
            <a:spAutoFit/>
          </a:bodyPr>
          <a:lstStyle/>
          <a:p>
            <a:r>
              <a:rPr lang="en-US" sz="1400" dirty="0">
                <a:latin typeface="+mn-lt"/>
              </a:rPr>
              <a:t>This presentation is for general information and does not represent tax, legal and/or investment advice. Account usage,  selection of investments and the performance of those investments are the sole responsibility of the investor and not Preferred Trust Company. Preferred Trust Company does not perform due diligence on any investment selected by an investor held in their Self-Directed IRA. Therefore, Preferred Trust Company strongly recommends that the investor seek professional advice from appropriate legal, accounting and/or tax professionals of their own choosing prior to making investments.</a:t>
            </a:r>
          </a:p>
          <a:p>
            <a:endParaRPr lang="en-US" dirty="0"/>
          </a:p>
        </p:txBody>
      </p:sp>
      <p:sp>
        <p:nvSpPr>
          <p:cNvPr id="11" name="Rectangle 10">
            <a:extLst>
              <a:ext uri="{FF2B5EF4-FFF2-40B4-BE49-F238E27FC236}">
                <a16:creationId xmlns:a16="http://schemas.microsoft.com/office/drawing/2014/main" id="{CC3AD24A-A440-2537-210B-9D6E8D2B72B3}"/>
              </a:ext>
            </a:extLst>
          </p:cNvPr>
          <p:cNvSpPr/>
          <p:nvPr/>
        </p:nvSpPr>
        <p:spPr>
          <a:xfrm>
            <a:off x="0" y="5823536"/>
            <a:ext cx="7264906" cy="731868"/>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98F39D-E221-7D8B-D039-BE7D0B459FFA}"/>
              </a:ext>
            </a:extLst>
          </p:cNvPr>
          <p:cNvSpPr txBox="1"/>
          <p:nvPr/>
        </p:nvSpPr>
        <p:spPr>
          <a:xfrm>
            <a:off x="364761" y="5932235"/>
            <a:ext cx="6747049" cy="461665"/>
          </a:xfrm>
          <a:prstGeom prst="rect">
            <a:avLst/>
          </a:prstGeom>
          <a:noFill/>
        </p:spPr>
        <p:txBody>
          <a:bodyPr wrap="square">
            <a:spAutoFit/>
          </a:bodyPr>
          <a:lstStyle/>
          <a:p>
            <a:r>
              <a:rPr lang="en-US" sz="1200" dirty="0">
                <a:solidFill>
                  <a:schemeClr val="bg1"/>
                </a:solidFill>
              </a:rPr>
              <a:t>Preferred Trust Company, LLC | Financial Institutions Division of Nevada License #TR10025                            6700 Via </a:t>
            </a:r>
            <a:r>
              <a:rPr lang="en-US" sz="1200" dirty="0" err="1">
                <a:solidFill>
                  <a:schemeClr val="bg1"/>
                </a:solidFill>
              </a:rPr>
              <a:t>Austi</a:t>
            </a:r>
            <a:r>
              <a:rPr lang="en-US" sz="1200" dirty="0">
                <a:solidFill>
                  <a:schemeClr val="bg1"/>
                </a:solidFill>
              </a:rPr>
              <a:t> Parkway, Suite 301, Las Vegas, NV 89119 | P: 888.990.7892</a:t>
            </a:r>
          </a:p>
        </p:txBody>
      </p:sp>
      <p:pic>
        <p:nvPicPr>
          <p:cNvPr id="2" name="Picture 1" descr="Logo&#10;&#10;Description automatically generated with medium confidence">
            <a:extLst>
              <a:ext uri="{FF2B5EF4-FFF2-40B4-BE49-F238E27FC236}">
                <a16:creationId xmlns:a16="http://schemas.microsoft.com/office/drawing/2014/main" id="{CA429F4C-2BFD-AE1B-7BD0-4CFA3EA09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126" y="5655044"/>
            <a:ext cx="4790332" cy="1276334"/>
          </a:xfrm>
          <a:prstGeom prst="rect">
            <a:avLst/>
          </a:prstGeom>
        </p:spPr>
      </p:pic>
    </p:spTree>
    <p:extLst>
      <p:ext uri="{BB962C8B-B14F-4D97-AF65-F5344CB8AC3E}">
        <p14:creationId xmlns:p14="http://schemas.microsoft.com/office/powerpoint/2010/main" val="302894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18127" t="15443" r="19895"/>
          <a:stretch/>
        </p:blipFill>
        <p:spPr>
          <a:xfrm>
            <a:off x="4635705" y="0"/>
            <a:ext cx="7556295"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864864"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a:xfrm>
            <a:off x="562722" y="1381554"/>
            <a:ext cx="7556295" cy="1325563"/>
          </a:xfrm>
        </p:spPr>
        <p:txBody>
          <a:bodyPr>
            <a:normAutofit/>
          </a:bodyPr>
          <a:lstStyle/>
          <a:p>
            <a:r>
              <a:rPr lang="en-US" b="1" dirty="0"/>
              <a:t>PREFERRED TRUST COMPANY</a:t>
            </a:r>
          </a:p>
        </p:txBody>
      </p:sp>
      <p:sp>
        <p:nvSpPr>
          <p:cNvPr id="17" name="Rectangle 16">
            <a:extLst>
              <a:ext uri="{FF2B5EF4-FFF2-40B4-BE49-F238E27FC236}">
                <a16:creationId xmlns:a16="http://schemas.microsoft.com/office/drawing/2014/main" id="{8DD51A61-C35E-B1E6-2BF1-92E15A54B67B}"/>
              </a:ext>
            </a:extLst>
          </p:cNvPr>
          <p:cNvSpPr/>
          <p:nvPr/>
        </p:nvSpPr>
        <p:spPr>
          <a:xfrm>
            <a:off x="562722" y="2348417"/>
            <a:ext cx="9559473" cy="1975556"/>
          </a:xfrm>
          <a:prstGeom prst="rect">
            <a:avLst/>
          </a:prstGeom>
          <a:noFill/>
          <a:ln>
            <a:noFill/>
          </a:ln>
          <a:effectLst>
            <a:outerShdw blurRad="266700" dist="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rgbClr val="1F5963"/>
              </a:buClr>
            </a:pPr>
            <a:endParaRPr lang="en-US" sz="2000" b="1" dirty="0">
              <a:solidFill>
                <a:schemeClr val="tx1"/>
              </a:solidFill>
              <a:latin typeface="Arial" panose="020B0604020202020204" pitchFamily="34" charset="0"/>
              <a:cs typeface="Arial" panose="020B0604020202020204" pitchFamily="34" charset="0"/>
            </a:endParaRPr>
          </a:p>
          <a:p>
            <a:pPr>
              <a:lnSpc>
                <a:spcPct val="150000"/>
              </a:lnSpc>
            </a:pPr>
            <a:r>
              <a:rPr lang="en-US" sz="2000" b="1" dirty="0">
                <a:solidFill>
                  <a:srgbClr val="1F5963"/>
                </a:solidFill>
                <a:latin typeface="Arial" panose="020B0604020202020204" pitchFamily="34" charset="0"/>
                <a:cs typeface="Arial" panose="020B0604020202020204" pitchFamily="34" charset="0"/>
              </a:rPr>
              <a:t>Licensed and regulated </a:t>
            </a:r>
            <a:r>
              <a:rPr lang="en-US" sz="2000" dirty="0">
                <a:solidFill>
                  <a:schemeClr val="tx1"/>
                </a:solidFill>
                <a:latin typeface="Arial" panose="020B0604020202020204" pitchFamily="34" charset="0"/>
                <a:cs typeface="Arial" panose="020B0604020202020204" pitchFamily="34" charset="0"/>
              </a:rPr>
              <a:t>by the NVFID, DOL and the IRS as a Custodian.</a:t>
            </a:r>
          </a:p>
          <a:p>
            <a:pPr>
              <a:lnSpc>
                <a:spcPct val="150000"/>
              </a:lnSpc>
            </a:pPr>
            <a:r>
              <a:rPr lang="en-US" sz="2000" b="1" dirty="0">
                <a:solidFill>
                  <a:srgbClr val="1F5963"/>
                </a:solidFill>
                <a:latin typeface="Arial" panose="020B0604020202020204" pitchFamily="34" charset="0"/>
                <a:cs typeface="Arial" panose="020B0604020202020204" pitchFamily="34" charset="0"/>
              </a:rPr>
              <a:t>Superior customer service </a:t>
            </a:r>
            <a:r>
              <a:rPr lang="en-US" sz="2000" dirty="0">
                <a:solidFill>
                  <a:schemeClr val="tx1"/>
                </a:solidFill>
                <a:latin typeface="Arial" panose="020B0604020202020204" pitchFamily="34" charset="0"/>
                <a:cs typeface="Arial" panose="020B0604020202020204" pitchFamily="34" charset="0"/>
              </a:rPr>
              <a:t>in our industry.</a:t>
            </a:r>
          </a:p>
          <a:p>
            <a:pPr>
              <a:lnSpc>
                <a:spcPct val="150000"/>
              </a:lnSpc>
            </a:pPr>
            <a:r>
              <a:rPr lang="en-US" sz="2000" b="1" dirty="0">
                <a:solidFill>
                  <a:srgbClr val="1F5963"/>
                </a:solidFill>
                <a:latin typeface="Arial" panose="020B0604020202020204" pitchFamily="34" charset="0"/>
                <a:cs typeface="Arial" panose="020B0604020202020204" pitchFamily="34" charset="0"/>
              </a:rPr>
              <a:t>Reasonable fees </a:t>
            </a:r>
            <a:r>
              <a:rPr lang="en-US" sz="2000" dirty="0">
                <a:solidFill>
                  <a:schemeClr val="tx1"/>
                </a:solidFill>
                <a:latin typeface="Arial" panose="020B0604020202020204" pitchFamily="34" charset="0"/>
                <a:cs typeface="Arial" panose="020B0604020202020204" pitchFamily="34" charset="0"/>
              </a:rPr>
              <a:t>for high quality service.</a:t>
            </a:r>
          </a:p>
          <a:p>
            <a:pPr>
              <a:lnSpc>
                <a:spcPct val="150000"/>
              </a:lnSpc>
            </a:pPr>
            <a:r>
              <a:rPr lang="en-US" sz="2000" b="1" dirty="0">
                <a:solidFill>
                  <a:srgbClr val="1F5963"/>
                </a:solidFill>
                <a:latin typeface="Arial" panose="020B0604020202020204" pitchFamily="34" charset="0"/>
                <a:cs typeface="Arial" panose="020B0604020202020204" pitchFamily="34" charset="0"/>
              </a:rPr>
              <a:t>Committed</a:t>
            </a:r>
            <a:r>
              <a:rPr lang="en-US" sz="2000" dirty="0">
                <a:solidFill>
                  <a:schemeClr val="tx1"/>
                </a:solidFill>
                <a:latin typeface="Arial" panose="020B0604020202020204" pitchFamily="34" charset="0"/>
                <a:cs typeface="Arial" panose="020B0604020202020204" pitchFamily="34" charset="0"/>
              </a:rPr>
              <a:t> to meeting your investment deadlines. </a:t>
            </a:r>
          </a:p>
          <a:p>
            <a:pPr>
              <a:buClr>
                <a:srgbClr val="1F5963"/>
              </a:buClr>
            </a:pPr>
            <a:endParaRPr lang="en-US" sz="2000" dirty="0">
              <a:solidFill>
                <a:schemeClr val="tx1"/>
              </a:solidFill>
              <a:latin typeface="Arial" panose="020B0604020202020204" pitchFamily="34" charset="0"/>
              <a:cs typeface="Arial" panose="020B0604020202020204" pitchFamily="34" charset="0"/>
            </a:endParaRPr>
          </a:p>
        </p:txBody>
      </p:sp>
      <p:pic>
        <p:nvPicPr>
          <p:cNvPr id="3" name="Picture 2" descr="Logo&#10;&#10;Description automatically generated with medium confidence">
            <a:extLst>
              <a:ext uri="{FF2B5EF4-FFF2-40B4-BE49-F238E27FC236}">
                <a16:creationId xmlns:a16="http://schemas.microsoft.com/office/drawing/2014/main" id="{7F1223CE-C33B-94DE-2DF8-DB04FE8D4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52" y="5166659"/>
            <a:ext cx="3716817" cy="990307"/>
          </a:xfrm>
          <a:prstGeom prst="rect">
            <a:avLst/>
          </a:prstGeom>
        </p:spPr>
      </p:pic>
    </p:spTree>
    <p:extLst>
      <p:ext uri="{BB962C8B-B14F-4D97-AF65-F5344CB8AC3E}">
        <p14:creationId xmlns:p14="http://schemas.microsoft.com/office/powerpoint/2010/main" val="22759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1000"/>
                                        <p:tgtEl>
                                          <p:spTgt spid="17">
                                            <p:txEl>
                                              <p:pRg st="3" end="3"/>
                                            </p:txEl>
                                          </p:spTgt>
                                        </p:tgtEl>
                                      </p:cBhvr>
                                    </p:animEffect>
                                    <p:anim calcmode="lin" valueType="num">
                                      <p:cBhvr>
                                        <p:cTn id="22"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1000"/>
                                        <p:tgtEl>
                                          <p:spTgt spid="17">
                                            <p:txEl>
                                              <p:pRg st="4" end="4"/>
                                            </p:txEl>
                                          </p:spTgt>
                                        </p:tgtEl>
                                      </p:cBhvr>
                                    </p:animEffect>
                                    <p:anim calcmode="lin" valueType="num">
                                      <p:cBhvr>
                                        <p:cTn id="29"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umn&#10;&#10;Description automatically generated">
            <a:extLst>
              <a:ext uri="{FF2B5EF4-FFF2-40B4-BE49-F238E27FC236}">
                <a16:creationId xmlns:a16="http://schemas.microsoft.com/office/drawing/2014/main" id="{59193AEE-5FF3-159C-66A6-D7FC369C61D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4000"/>
                    </a14:imgEffect>
                  </a14:imgLayer>
                </a14:imgProps>
              </a:ext>
              <a:ext uri="{28A0092B-C50C-407E-A947-70E740481C1C}">
                <a14:useLocalDpi xmlns:a14="http://schemas.microsoft.com/office/drawing/2010/main" val="0"/>
              </a:ext>
            </a:extLst>
          </a:blip>
          <a:srcRect t="15443"/>
          <a:stretch/>
        </p:blipFill>
        <p:spPr>
          <a:xfrm>
            <a:off x="0" y="-32044"/>
            <a:ext cx="12192000" cy="6874022"/>
          </a:xfrm>
          <a:prstGeom prst="rect">
            <a:avLst/>
          </a:prstGeom>
        </p:spPr>
      </p:pic>
      <p:sp>
        <p:nvSpPr>
          <p:cNvPr id="5" name="Flowchart: Connector 4">
            <a:extLst>
              <a:ext uri="{FF2B5EF4-FFF2-40B4-BE49-F238E27FC236}">
                <a16:creationId xmlns:a16="http://schemas.microsoft.com/office/drawing/2014/main" id="{8F8E466F-EBEB-FBBE-2DB0-3B7BBDE8FBE8}"/>
              </a:ext>
            </a:extLst>
          </p:cNvPr>
          <p:cNvSpPr/>
          <p:nvPr/>
        </p:nvSpPr>
        <p:spPr>
          <a:xfrm>
            <a:off x="2421837" y="-16022"/>
            <a:ext cx="6923562" cy="6858000"/>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3632EBE-E00C-67C8-9B2D-1D8A39293384}"/>
              </a:ext>
            </a:extLst>
          </p:cNvPr>
          <p:cNvSpPr txBox="1"/>
          <p:nvPr/>
        </p:nvSpPr>
        <p:spPr>
          <a:xfrm>
            <a:off x="1273463" y="831480"/>
            <a:ext cx="9220310" cy="4785926"/>
          </a:xfrm>
          <a:prstGeom prst="rect">
            <a:avLst/>
          </a:prstGeom>
          <a:noFill/>
        </p:spPr>
        <p:txBody>
          <a:bodyPr wrap="square" rtlCol="0">
            <a:spAutoFit/>
          </a:bodyPr>
          <a:lstStyle/>
          <a:p>
            <a:pPr algn="ctr">
              <a:lnSpc>
                <a:spcPts val="12200"/>
              </a:lnSpc>
            </a:pPr>
            <a:r>
              <a:rPr lang="en-US" sz="11000" dirty="0">
                <a:solidFill>
                  <a:srgbClr val="1F5963"/>
                </a:solidFill>
              </a:rPr>
              <a:t>TAX</a:t>
            </a:r>
            <a:br>
              <a:rPr lang="en-US" sz="11000" dirty="0">
                <a:solidFill>
                  <a:srgbClr val="1F5963"/>
                </a:solidFill>
              </a:rPr>
            </a:br>
            <a:r>
              <a:rPr lang="en-US" sz="11000" dirty="0">
                <a:solidFill>
                  <a:srgbClr val="1F5963"/>
                </a:solidFill>
              </a:rPr>
              <a:t>SHELTERED</a:t>
            </a:r>
            <a:br>
              <a:rPr lang="en-US" sz="11000" dirty="0">
                <a:solidFill>
                  <a:srgbClr val="1F5963"/>
                </a:solidFill>
              </a:rPr>
            </a:br>
            <a:r>
              <a:rPr lang="en-US" sz="11000" dirty="0">
                <a:solidFill>
                  <a:srgbClr val="1F5963"/>
                </a:solidFill>
              </a:rPr>
              <a:t>GROWTH</a:t>
            </a:r>
          </a:p>
        </p:txBody>
      </p:sp>
      <p:pic>
        <p:nvPicPr>
          <p:cNvPr id="3" name="Picture 2" descr="Logo&#10;&#10;Description automatically generated with medium confidence">
            <a:extLst>
              <a:ext uri="{FF2B5EF4-FFF2-40B4-BE49-F238E27FC236}">
                <a16:creationId xmlns:a16="http://schemas.microsoft.com/office/drawing/2014/main" id="{5FCEB5B7-62CC-0486-D3D5-B137089E3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489" y="5979476"/>
            <a:ext cx="2512559" cy="669445"/>
          </a:xfrm>
          <a:prstGeom prst="rect">
            <a:avLst/>
          </a:prstGeom>
        </p:spPr>
      </p:pic>
    </p:spTree>
    <p:extLst>
      <p:ext uri="{BB962C8B-B14F-4D97-AF65-F5344CB8AC3E}">
        <p14:creationId xmlns:p14="http://schemas.microsoft.com/office/powerpoint/2010/main" val="349636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8664C8-FA2B-426A-70BC-B4EB4F6F7D0C}"/>
              </a:ext>
            </a:extLst>
          </p:cNvPr>
          <p:cNvSpPr/>
          <p:nvPr/>
        </p:nvSpPr>
        <p:spPr>
          <a:xfrm>
            <a:off x="590454" y="4739537"/>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grpSp>
        <p:nvGrpSpPr>
          <p:cNvPr id="28" name="Group 27">
            <a:extLst>
              <a:ext uri="{FF2B5EF4-FFF2-40B4-BE49-F238E27FC236}">
                <a16:creationId xmlns:a16="http://schemas.microsoft.com/office/drawing/2014/main" id="{FDC55832-EFFA-6A7C-95D0-D4FE47BED6C5}"/>
              </a:ext>
            </a:extLst>
          </p:cNvPr>
          <p:cNvGrpSpPr/>
          <p:nvPr/>
        </p:nvGrpSpPr>
        <p:grpSpPr>
          <a:xfrm>
            <a:off x="139165" y="4691597"/>
            <a:ext cx="1052025" cy="1044596"/>
            <a:chOff x="2408664" y="463339"/>
            <a:chExt cx="1104900" cy="1104900"/>
          </a:xfrm>
        </p:grpSpPr>
        <p:sp>
          <p:nvSpPr>
            <p:cNvPr id="29" name="Oval 28">
              <a:extLst>
                <a:ext uri="{FF2B5EF4-FFF2-40B4-BE49-F238E27FC236}">
                  <a16:creationId xmlns:a16="http://schemas.microsoft.com/office/drawing/2014/main" id="{EEBBC683-1975-D503-D7BA-EE3EB129BE69}"/>
                </a:ext>
              </a:extLst>
            </p:cNvPr>
            <p:cNvSpPr/>
            <p:nvPr/>
          </p:nvSpPr>
          <p:spPr>
            <a:xfrm>
              <a:off x="2408664" y="463339"/>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A0C92A6-0C6C-B630-8097-530AC6050C70}"/>
                </a:ext>
              </a:extLst>
            </p:cNvPr>
            <p:cNvSpPr txBox="1"/>
            <p:nvPr/>
          </p:nvSpPr>
          <p:spPr>
            <a:xfrm>
              <a:off x="2447783" y="501161"/>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4</a:t>
              </a:r>
            </a:p>
          </p:txBody>
        </p:sp>
      </p:gr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Tree>
    <p:extLst>
      <p:ext uri="{BB962C8B-B14F-4D97-AF65-F5344CB8AC3E}">
        <p14:creationId xmlns:p14="http://schemas.microsoft.com/office/powerpoint/2010/main" val="202599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E81319B-E3C7-6C0E-6626-D0A4B34B0C70}"/>
              </a:ext>
            </a:extLst>
          </p:cNvPr>
          <p:cNvSpPr/>
          <p:nvPr/>
        </p:nvSpPr>
        <p:spPr>
          <a:xfrm>
            <a:off x="5058192" y="509669"/>
            <a:ext cx="5901519" cy="5804506"/>
          </a:xfrm>
          <a:prstGeom prst="ellipse">
            <a:avLst/>
          </a:prstGeom>
          <a:blipFill dpi="0" rotWithShape="1">
            <a:blip r:embed="rId5">
              <a:extLst>
                <a:ext uri="{28A0092B-C50C-407E-A947-70E740481C1C}">
                  <a14:useLocalDpi xmlns:a14="http://schemas.microsoft.com/office/drawing/2010/main" val="0"/>
                </a:ext>
              </a:extLst>
            </a:blip>
            <a:srcRect/>
            <a:stretch>
              <a:fillRect l="-10563" t="-6145" r="-38057" b="-15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5052629"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4347918" cy="830997"/>
          </a:xfrm>
          <a:prstGeom prst="rect">
            <a:avLst/>
          </a:prstGeom>
          <a:noFill/>
        </p:spPr>
        <p:txBody>
          <a:bodyPr wrap="square" rtlCol="0">
            <a:spAutoFit/>
          </a:bodyPr>
          <a:lstStyle/>
          <a:p>
            <a:r>
              <a:rPr lang="en-US" sz="2400" dirty="0"/>
              <a:t>Determine IRA Type to open</a:t>
            </a:r>
          </a:p>
          <a:p>
            <a:r>
              <a:rPr lang="en-US" sz="2400" dirty="0"/>
              <a:t>Complete application online</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Tree>
    <p:extLst>
      <p:ext uri="{BB962C8B-B14F-4D97-AF65-F5344CB8AC3E}">
        <p14:creationId xmlns:p14="http://schemas.microsoft.com/office/powerpoint/2010/main" val="73797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5052629" cy="946526"/>
          </a:xfrm>
          <a:prstGeom prst="rect">
            <a:avLst/>
          </a:prstGeom>
          <a:solidFill>
            <a:srgbClr val="7DB8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4347918" cy="830997"/>
          </a:xfrm>
          <a:prstGeom prst="rect">
            <a:avLst/>
          </a:prstGeom>
          <a:noFill/>
        </p:spPr>
        <p:txBody>
          <a:bodyPr wrap="square" rtlCol="0">
            <a:spAutoFit/>
          </a:bodyPr>
          <a:lstStyle/>
          <a:p>
            <a:r>
              <a:rPr lang="en-US" sz="2400" dirty="0"/>
              <a:t>Determine IRA Type to open</a:t>
            </a:r>
          </a:p>
          <a:p>
            <a:r>
              <a:rPr lang="en-US" sz="2400" dirty="0"/>
              <a:t>Complete application online</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graphicFrame>
        <p:nvGraphicFramePr>
          <p:cNvPr id="3" name="Table 6">
            <a:extLst>
              <a:ext uri="{FF2B5EF4-FFF2-40B4-BE49-F238E27FC236}">
                <a16:creationId xmlns:a16="http://schemas.microsoft.com/office/drawing/2014/main" id="{C3F6AFA8-EE92-458E-4543-3A79A21B4E05}"/>
              </a:ext>
            </a:extLst>
          </p:cNvPr>
          <p:cNvGraphicFramePr>
            <a:graphicFrameLocks noGrp="1"/>
          </p:cNvGraphicFramePr>
          <p:nvPr>
            <p:extLst>
              <p:ext uri="{D42A27DB-BD31-4B8C-83A1-F6EECF244321}">
                <p14:modId xmlns:p14="http://schemas.microsoft.com/office/powerpoint/2010/main" val="3807169254"/>
              </p:ext>
            </p:extLst>
          </p:nvPr>
        </p:nvGraphicFramePr>
        <p:xfrm>
          <a:off x="710754" y="2600877"/>
          <a:ext cx="8785786" cy="3476543"/>
        </p:xfrm>
        <a:graphic>
          <a:graphicData uri="http://schemas.openxmlformats.org/drawingml/2006/table">
            <a:tbl>
              <a:tblPr firstRow="1" bandRow="1">
                <a:tableStyleId>{5C22544A-7EE6-4342-B048-85BDC9FD1C3A}</a:tableStyleId>
              </a:tblPr>
              <a:tblGrid>
                <a:gridCol w="2919470">
                  <a:extLst>
                    <a:ext uri="{9D8B030D-6E8A-4147-A177-3AD203B41FA5}">
                      <a16:colId xmlns:a16="http://schemas.microsoft.com/office/drawing/2014/main" val="2016639430"/>
                    </a:ext>
                  </a:extLst>
                </a:gridCol>
                <a:gridCol w="5866316">
                  <a:extLst>
                    <a:ext uri="{9D8B030D-6E8A-4147-A177-3AD203B41FA5}">
                      <a16:colId xmlns:a16="http://schemas.microsoft.com/office/drawing/2014/main" val="1916179172"/>
                    </a:ext>
                  </a:extLst>
                </a:gridCol>
              </a:tblGrid>
              <a:tr h="663487">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dirty="0">
                          <a:solidFill>
                            <a:schemeClr val="bg1"/>
                          </a:solidFill>
                        </a:rPr>
                        <a:t>Tax Year 2023</a:t>
                      </a:r>
                    </a:p>
                  </a:txBody>
                  <a:tcPr anchor="ctr">
                    <a:lnL w="12700" cmpd="sng">
                      <a:noFill/>
                    </a:lnL>
                    <a:solidFill>
                      <a:srgbClr val="1F5963"/>
                    </a:solidFill>
                  </a:tcPr>
                </a:tc>
                <a:extLst>
                  <a:ext uri="{0D108BD9-81ED-4DB2-BD59-A6C34878D82A}">
                    <a16:rowId xmlns:a16="http://schemas.microsoft.com/office/drawing/2014/main" val="570186792"/>
                  </a:ext>
                </a:extLst>
              </a:tr>
              <a:tr h="673654">
                <a:tc>
                  <a:txBody>
                    <a:bodyPr/>
                    <a:lstStyle/>
                    <a:p>
                      <a:pPr algn="ctr"/>
                      <a:r>
                        <a:rPr lang="en-US" sz="2400" b="1" i="0" dirty="0"/>
                        <a:t>Traditional IRA</a:t>
                      </a:r>
                    </a:p>
                  </a:txBody>
                  <a:tcPr anchor="ctr">
                    <a:lnT w="38100" cmpd="sng">
                      <a:noFill/>
                    </a:lnT>
                    <a:solidFill>
                      <a:srgbClr val="7DB8CE"/>
                    </a:solidFill>
                  </a:tcPr>
                </a:tc>
                <a:tc>
                  <a:txBody>
                    <a:bodyPr/>
                    <a:lstStyle/>
                    <a:p>
                      <a:pPr algn="ctr" fontAlgn="b"/>
                      <a:r>
                        <a:rPr lang="en-US" sz="2000" b="0" i="0" u="none" strike="noStrike" dirty="0">
                          <a:solidFill>
                            <a:schemeClr val="accent6"/>
                          </a:solidFill>
                          <a:effectLst/>
                          <a:latin typeface="Calibri" panose="020F0502020204030204" pitchFamily="34" charset="0"/>
                        </a:rPr>
                        <a:t>$6,500 </a:t>
                      </a:r>
                      <a:r>
                        <a:rPr lang="en-US" sz="2000" b="0" i="1" u="none" strike="noStrike" dirty="0">
                          <a:solidFill>
                            <a:srgbClr val="000000"/>
                          </a:solidFill>
                          <a:effectLst/>
                          <a:latin typeface="Calibri" panose="020F0502020204030204" pitchFamily="34" charset="0"/>
                        </a:rPr>
                        <a:t>(</a:t>
                      </a:r>
                      <a:r>
                        <a:rPr lang="en-US" sz="2000" b="0" i="1" u="none" strike="noStrike" dirty="0">
                          <a:solidFill>
                            <a:schemeClr val="tx1"/>
                          </a:solidFill>
                          <a:effectLst/>
                          <a:latin typeface="Calibri" panose="020F0502020204030204" pitchFamily="34" charset="0"/>
                        </a:rPr>
                        <a:t>$7,500 </a:t>
                      </a:r>
                      <a:r>
                        <a:rPr lang="en-US" sz="2000" b="0" i="1" u="none" strike="noStrike" dirty="0">
                          <a:solidFill>
                            <a:srgbClr val="000000"/>
                          </a:solidFill>
                          <a:effectLst/>
                          <a:latin typeface="Calibri" panose="020F0502020204030204" pitchFamily="34" charset="0"/>
                        </a:rPr>
                        <a:t>if 50 or older)</a:t>
                      </a:r>
                    </a:p>
                  </a:txBody>
                  <a:tcPr marL="0" marR="0" marT="0" marB="0" anchor="ctr">
                    <a:solidFill>
                      <a:schemeClr val="bg1">
                        <a:lumMod val="95000"/>
                      </a:schemeClr>
                    </a:solidFill>
                  </a:tcPr>
                </a:tc>
                <a:extLst>
                  <a:ext uri="{0D108BD9-81ED-4DB2-BD59-A6C34878D82A}">
                    <a16:rowId xmlns:a16="http://schemas.microsoft.com/office/drawing/2014/main" val="4162785083"/>
                  </a:ext>
                </a:extLst>
              </a:tr>
              <a:tr h="563490">
                <a:tc>
                  <a:txBody>
                    <a:bodyPr/>
                    <a:lstStyle/>
                    <a:p>
                      <a:pPr algn="ctr"/>
                      <a:r>
                        <a:rPr lang="en-US" sz="2400" b="1" i="0" dirty="0"/>
                        <a:t>Roth IRA</a:t>
                      </a:r>
                    </a:p>
                  </a:txBody>
                  <a:tcPr anchor="ctr">
                    <a:solidFill>
                      <a:srgbClr val="7DB8CE"/>
                    </a:solidFill>
                  </a:tcPr>
                </a:tc>
                <a:tc>
                  <a:txBody>
                    <a:bodyPr/>
                    <a:lstStyle/>
                    <a:p>
                      <a:pPr algn="ctr" fontAlgn="t"/>
                      <a:r>
                        <a:rPr lang="en-US" sz="2000" b="0" i="0" u="none" strike="noStrike" dirty="0">
                          <a:solidFill>
                            <a:schemeClr val="accent6"/>
                          </a:solidFill>
                          <a:effectLst/>
                          <a:latin typeface="Calibri" panose="020F0502020204030204" pitchFamily="34" charset="0"/>
                        </a:rPr>
                        <a:t>$6,500 </a:t>
                      </a:r>
                      <a:r>
                        <a:rPr lang="en-US" sz="2000" b="0" i="1" u="none" strike="noStrike" dirty="0">
                          <a:solidFill>
                            <a:schemeClr val="tx1"/>
                          </a:solidFill>
                          <a:effectLst/>
                          <a:latin typeface="Calibri" panose="020F0502020204030204" pitchFamily="34" charset="0"/>
                        </a:rPr>
                        <a:t>($7,500 </a:t>
                      </a:r>
                      <a:r>
                        <a:rPr lang="en-US" sz="2000" b="0" i="1" u="none" strike="noStrike" dirty="0">
                          <a:solidFill>
                            <a:srgbClr val="000000"/>
                          </a:solidFill>
                          <a:effectLst/>
                          <a:latin typeface="Calibri" panose="020F0502020204030204" pitchFamily="34" charset="0"/>
                        </a:rPr>
                        <a:t>if 50 or older)</a:t>
                      </a:r>
                    </a:p>
                  </a:txBody>
                  <a:tcPr marL="0" marR="0" marT="0" marB="0" anchor="ctr">
                    <a:solidFill>
                      <a:schemeClr val="bg1">
                        <a:lumMod val="95000"/>
                      </a:schemeClr>
                    </a:solidFill>
                  </a:tcPr>
                </a:tc>
                <a:extLst>
                  <a:ext uri="{0D108BD9-81ED-4DB2-BD59-A6C34878D82A}">
                    <a16:rowId xmlns:a16="http://schemas.microsoft.com/office/drawing/2014/main" val="3310348983"/>
                  </a:ext>
                </a:extLst>
              </a:tr>
              <a:tr h="839083">
                <a:tc>
                  <a:txBody>
                    <a:bodyPr/>
                    <a:lstStyle/>
                    <a:p>
                      <a:pPr algn="ctr"/>
                      <a:r>
                        <a:rPr lang="en-US" sz="2400" b="1" i="0" dirty="0"/>
                        <a:t>SEP IRA</a:t>
                      </a:r>
                    </a:p>
                  </a:txBody>
                  <a:tcPr anchor="ctr">
                    <a:solidFill>
                      <a:srgbClr val="7DB8CE"/>
                    </a:solidFill>
                  </a:tcPr>
                </a:tc>
                <a:tc>
                  <a:txBody>
                    <a:bodyPr/>
                    <a:lstStyle/>
                    <a:p>
                      <a:pPr algn="ctr" fontAlgn="b"/>
                      <a:r>
                        <a:rPr lang="en-US" sz="2000" b="0" i="0" u="none" strike="noStrike" dirty="0">
                          <a:solidFill>
                            <a:srgbClr val="000000"/>
                          </a:solidFill>
                          <a:effectLst/>
                          <a:latin typeface="Calibri" panose="020F0502020204030204" pitchFamily="34" charset="0"/>
                        </a:rPr>
                        <a:t>The lessor of: 25% of compensation; or </a:t>
                      </a:r>
                      <a:r>
                        <a:rPr lang="en-US" sz="2000" b="0" i="0" u="none" strike="noStrike" dirty="0">
                          <a:solidFill>
                            <a:schemeClr val="accent6"/>
                          </a:solidFill>
                          <a:effectLst/>
                          <a:latin typeface="Calibri" panose="020F0502020204030204" pitchFamily="34" charset="0"/>
                        </a:rPr>
                        <a:t>$66,000</a:t>
                      </a:r>
                    </a:p>
                  </a:txBody>
                  <a:tcPr marL="9525" marR="9525" marT="9525" marB="0" anchor="ctr">
                    <a:solidFill>
                      <a:schemeClr val="bg1">
                        <a:lumMod val="95000"/>
                      </a:schemeClr>
                    </a:solidFill>
                  </a:tcPr>
                </a:tc>
                <a:extLst>
                  <a:ext uri="{0D108BD9-81ED-4DB2-BD59-A6C34878D82A}">
                    <a16:rowId xmlns:a16="http://schemas.microsoft.com/office/drawing/2014/main" val="2628488831"/>
                  </a:ext>
                </a:extLst>
              </a:tr>
              <a:tr h="736829">
                <a:tc>
                  <a:txBody>
                    <a:bodyPr/>
                    <a:lstStyle/>
                    <a:p>
                      <a:pPr algn="ctr"/>
                      <a:r>
                        <a:rPr lang="en-US" sz="2400" b="1" i="0" dirty="0"/>
                        <a:t>SIMPLE IRA</a:t>
                      </a:r>
                    </a:p>
                  </a:txBody>
                  <a:tcPr anchor="ctr">
                    <a:solidFill>
                      <a:srgbClr val="7DB8CE"/>
                    </a:solidFill>
                  </a:tcPr>
                </a:tc>
                <a:tc>
                  <a:txBody>
                    <a:bodyPr/>
                    <a:lstStyle/>
                    <a:p>
                      <a:pPr algn="ctr" fontAlgn="b"/>
                      <a:r>
                        <a:rPr lang="en-US" sz="2000" b="0" i="0" u="none" strike="noStrike" dirty="0">
                          <a:solidFill>
                            <a:schemeClr val="accent6"/>
                          </a:solidFill>
                          <a:effectLst/>
                          <a:latin typeface="Calibri" panose="020F0502020204030204" pitchFamily="34" charset="0"/>
                        </a:rPr>
                        <a:t>$15,500 </a:t>
                      </a:r>
                      <a:r>
                        <a:rPr lang="en-US" sz="2000" b="0" i="1" u="none" strike="noStrike" dirty="0">
                          <a:solidFill>
                            <a:srgbClr val="000000"/>
                          </a:solidFill>
                          <a:effectLst/>
                          <a:latin typeface="Calibri" panose="020F0502020204030204" pitchFamily="34" charset="0"/>
                        </a:rPr>
                        <a:t>(</a:t>
                      </a:r>
                      <a:r>
                        <a:rPr lang="en-US" sz="2000" b="0" i="1" u="none" strike="noStrike" dirty="0">
                          <a:solidFill>
                            <a:schemeClr val="tx1"/>
                          </a:solidFill>
                          <a:effectLst/>
                          <a:latin typeface="Calibri" panose="020F0502020204030204" pitchFamily="34" charset="0"/>
                        </a:rPr>
                        <a:t>$19,000 </a:t>
                      </a:r>
                      <a:r>
                        <a:rPr lang="en-US" sz="2000" b="0" i="1" u="none" strike="noStrike" dirty="0">
                          <a:solidFill>
                            <a:srgbClr val="000000"/>
                          </a:solidFill>
                          <a:effectLst/>
                          <a:latin typeface="Calibri" panose="020F0502020204030204" pitchFamily="34" charset="0"/>
                        </a:rPr>
                        <a:t>if 50 or older)</a:t>
                      </a:r>
                    </a:p>
                  </a:txBody>
                  <a:tcPr marL="0" marR="0" marT="0" marB="0" anchor="ctr">
                    <a:solidFill>
                      <a:schemeClr val="bg1">
                        <a:lumMod val="95000"/>
                      </a:schemeClr>
                    </a:solidFill>
                  </a:tcPr>
                </a:tc>
                <a:extLst>
                  <a:ext uri="{0D108BD9-81ED-4DB2-BD59-A6C34878D82A}">
                    <a16:rowId xmlns:a16="http://schemas.microsoft.com/office/drawing/2014/main" val="3771573438"/>
                  </a:ext>
                </a:extLst>
              </a:tr>
            </a:tbl>
          </a:graphicData>
        </a:graphic>
      </p:graphicFrame>
      <p:sp>
        <p:nvSpPr>
          <p:cNvPr id="4" name="Title 1">
            <a:extLst>
              <a:ext uri="{FF2B5EF4-FFF2-40B4-BE49-F238E27FC236}">
                <a16:creationId xmlns:a16="http://schemas.microsoft.com/office/drawing/2014/main" id="{5271537E-7FAE-E353-7D30-0B0B37613D3B}"/>
              </a:ext>
            </a:extLst>
          </p:cNvPr>
          <p:cNvSpPr>
            <a:spLocks noGrp="1"/>
          </p:cNvSpPr>
          <p:nvPr>
            <p:ph type="title"/>
          </p:nvPr>
        </p:nvSpPr>
        <p:spPr>
          <a:xfrm>
            <a:off x="590455" y="1918808"/>
            <a:ext cx="4025729" cy="847140"/>
          </a:xfrm>
        </p:spPr>
        <p:txBody>
          <a:bodyPr/>
          <a:lstStyle/>
          <a:p>
            <a:pPr algn="ctr"/>
            <a:r>
              <a:rPr lang="en-US" dirty="0"/>
              <a:t>CONTRIBUTIONS</a:t>
            </a:r>
          </a:p>
        </p:txBody>
      </p:sp>
      <p:sp>
        <p:nvSpPr>
          <p:cNvPr id="6" name="TextBox 5">
            <a:extLst>
              <a:ext uri="{FF2B5EF4-FFF2-40B4-BE49-F238E27FC236}">
                <a16:creationId xmlns:a16="http://schemas.microsoft.com/office/drawing/2014/main" id="{FFCEEBCA-E735-DC54-5E63-48EF7E74CC75}"/>
              </a:ext>
            </a:extLst>
          </p:cNvPr>
          <p:cNvSpPr txBox="1"/>
          <p:nvPr/>
        </p:nvSpPr>
        <p:spPr>
          <a:xfrm>
            <a:off x="3869368" y="2078784"/>
            <a:ext cx="6340258" cy="461665"/>
          </a:xfrm>
          <a:prstGeom prst="rect">
            <a:avLst/>
          </a:prstGeom>
          <a:noFill/>
        </p:spPr>
        <p:txBody>
          <a:bodyPr wrap="square" rtlCol="0">
            <a:spAutoFit/>
          </a:bodyPr>
          <a:lstStyle/>
          <a:p>
            <a:pPr algn="ctr"/>
            <a:r>
              <a:rPr lang="en-US" sz="2400" i="1" dirty="0">
                <a:latin typeface="Arial" panose="020B0604020202020204" pitchFamily="34" charset="0"/>
                <a:cs typeface="Arial" panose="020B0604020202020204" pitchFamily="34" charset="0"/>
              </a:rPr>
              <a:t>TAX-DEDUCTIBLE VS AFTER-TAX. </a:t>
            </a:r>
          </a:p>
        </p:txBody>
      </p:sp>
    </p:spTree>
    <p:extLst>
      <p:ext uri="{BB962C8B-B14F-4D97-AF65-F5344CB8AC3E}">
        <p14:creationId xmlns:p14="http://schemas.microsoft.com/office/powerpoint/2010/main" val="216372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sp>
        <p:nvSpPr>
          <p:cNvPr id="23" name="TextBox 22">
            <a:extLst>
              <a:ext uri="{FF2B5EF4-FFF2-40B4-BE49-F238E27FC236}">
                <a16:creationId xmlns:a16="http://schemas.microsoft.com/office/drawing/2014/main" id="{9BD9BBA3-790D-FAD8-A398-E3EF1CB129F5}"/>
              </a:ext>
            </a:extLst>
          </p:cNvPr>
          <p:cNvSpPr txBox="1"/>
          <p:nvPr/>
        </p:nvSpPr>
        <p:spPr>
          <a:xfrm>
            <a:off x="1165487" y="2427372"/>
            <a:ext cx="3670761" cy="461665"/>
          </a:xfrm>
          <a:prstGeom prst="rect">
            <a:avLst/>
          </a:prstGeom>
          <a:noFill/>
        </p:spPr>
        <p:txBody>
          <a:bodyPr wrap="square" rtlCol="0">
            <a:spAutoFit/>
          </a:bodyPr>
          <a:lstStyle/>
          <a:p>
            <a:r>
              <a:rPr lang="en-US" sz="2400" dirty="0"/>
              <a:t>Fund your account</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Tree>
    <p:extLst>
      <p:ext uri="{BB962C8B-B14F-4D97-AF65-F5344CB8AC3E}">
        <p14:creationId xmlns:p14="http://schemas.microsoft.com/office/powerpoint/2010/main" val="3017157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13" name="TextBox 12">
            <a:extLst>
              <a:ext uri="{FF2B5EF4-FFF2-40B4-BE49-F238E27FC236}">
                <a16:creationId xmlns:a16="http://schemas.microsoft.com/office/drawing/2014/main" id="{DC06F18D-65EC-E70A-FBC9-D32975CABF55}"/>
              </a:ext>
            </a:extLst>
          </p:cNvPr>
          <p:cNvSpPr txBox="1"/>
          <p:nvPr/>
        </p:nvSpPr>
        <p:spPr>
          <a:xfrm>
            <a:off x="928479" y="3264838"/>
            <a:ext cx="3804757" cy="646331"/>
          </a:xfrm>
          <a:prstGeom prst="rect">
            <a:avLst/>
          </a:prstGeom>
          <a:noFill/>
        </p:spPr>
        <p:txBody>
          <a:bodyPr wrap="square" rtlCol="0">
            <a:spAutoFit/>
          </a:bodyPr>
          <a:lstStyle/>
          <a:p>
            <a:pPr algn="ctr"/>
            <a:r>
              <a:rPr lang="en-US" sz="3600" b="1" dirty="0">
                <a:solidFill>
                  <a:srgbClr val="1F5963"/>
                </a:solidFill>
                <a:latin typeface="Arial" panose="020B0604020202020204" pitchFamily="34" charset="0"/>
                <a:cs typeface="Arial" panose="020B0604020202020204" pitchFamily="34" charset="0"/>
              </a:rPr>
              <a:t>CONTRIBUTION</a:t>
            </a:r>
          </a:p>
        </p:txBody>
      </p:sp>
      <p:sp>
        <p:nvSpPr>
          <p:cNvPr id="14" name="TextBox 13">
            <a:extLst>
              <a:ext uri="{FF2B5EF4-FFF2-40B4-BE49-F238E27FC236}">
                <a16:creationId xmlns:a16="http://schemas.microsoft.com/office/drawing/2014/main" id="{7395BFEF-76C7-00D2-C92C-2168F06D40DF}"/>
              </a:ext>
            </a:extLst>
          </p:cNvPr>
          <p:cNvSpPr txBox="1"/>
          <p:nvPr/>
        </p:nvSpPr>
        <p:spPr>
          <a:xfrm>
            <a:off x="482646" y="3976085"/>
            <a:ext cx="3788909"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Open IRA Account</a:t>
            </a:r>
          </a:p>
          <a:p>
            <a:pPr marL="457200" indent="-457200">
              <a:buFont typeface="Arial" panose="020B0604020202020204" pitchFamily="34" charset="0"/>
              <a:buChar char="•"/>
            </a:pPr>
            <a:r>
              <a:rPr lang="en-US" sz="2800" dirty="0"/>
              <a:t>Determine Your IRS Contribution Limits</a:t>
            </a:r>
          </a:p>
          <a:p>
            <a:pPr marL="457200" indent="-457200">
              <a:buFont typeface="Arial" panose="020B0604020202020204" pitchFamily="34" charset="0"/>
              <a:buChar char="•"/>
            </a:pPr>
            <a:r>
              <a:rPr lang="en-US" sz="2800" dirty="0"/>
              <a:t>Complete Contribution form</a:t>
            </a:r>
          </a:p>
          <a:p>
            <a:pPr marL="457200" indent="-457200">
              <a:buFont typeface="Arial" panose="020B0604020202020204" pitchFamily="34" charset="0"/>
              <a:buChar char="•"/>
            </a:pPr>
            <a:endParaRPr lang="en-US" sz="2800" dirty="0"/>
          </a:p>
        </p:txBody>
      </p:sp>
      <p:sp>
        <p:nvSpPr>
          <p:cNvPr id="24" name="Oval 23">
            <a:extLst>
              <a:ext uri="{FF2B5EF4-FFF2-40B4-BE49-F238E27FC236}">
                <a16:creationId xmlns:a16="http://schemas.microsoft.com/office/drawing/2014/main" id="{7C309B42-613A-01AA-BFBE-F85CA244F044}"/>
              </a:ext>
            </a:extLst>
          </p:cNvPr>
          <p:cNvSpPr/>
          <p:nvPr/>
        </p:nvSpPr>
        <p:spPr>
          <a:xfrm>
            <a:off x="5570524" y="796957"/>
            <a:ext cx="5188449" cy="5188449"/>
          </a:xfrm>
          <a:prstGeom prst="ellipse">
            <a:avLst/>
          </a:prstGeom>
          <a:solidFill>
            <a:srgbClr val="7DB8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804330AC-D1B5-FFA5-9878-6686A4B28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7517" y="1576795"/>
            <a:ext cx="3552623" cy="3202147"/>
          </a:xfrm>
          <a:prstGeom prst="rect">
            <a:avLst/>
          </a:prstGeom>
        </p:spPr>
      </p:pic>
      <p:sp>
        <p:nvSpPr>
          <p:cNvPr id="26" name="TextBox 25">
            <a:extLst>
              <a:ext uri="{FF2B5EF4-FFF2-40B4-BE49-F238E27FC236}">
                <a16:creationId xmlns:a16="http://schemas.microsoft.com/office/drawing/2014/main" id="{03850066-7278-2253-71B2-4BF4B2DF61A0}"/>
              </a:ext>
            </a:extLst>
          </p:cNvPr>
          <p:cNvSpPr txBox="1"/>
          <p:nvPr/>
        </p:nvSpPr>
        <p:spPr>
          <a:xfrm>
            <a:off x="1165487" y="2427372"/>
            <a:ext cx="3670761" cy="461665"/>
          </a:xfrm>
          <a:prstGeom prst="rect">
            <a:avLst/>
          </a:prstGeom>
          <a:noFill/>
        </p:spPr>
        <p:txBody>
          <a:bodyPr wrap="square" rtlCol="0">
            <a:spAutoFit/>
          </a:bodyPr>
          <a:lstStyle/>
          <a:p>
            <a:r>
              <a:rPr lang="en-US" sz="2400" dirty="0"/>
              <a:t>Fund your account</a:t>
            </a:r>
          </a:p>
        </p:txBody>
      </p:sp>
    </p:spTree>
    <p:extLst>
      <p:ext uri="{BB962C8B-B14F-4D97-AF65-F5344CB8AC3E}">
        <p14:creationId xmlns:p14="http://schemas.microsoft.com/office/powerpoint/2010/main" val="217827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13" name="TextBox 12">
            <a:extLst>
              <a:ext uri="{FF2B5EF4-FFF2-40B4-BE49-F238E27FC236}">
                <a16:creationId xmlns:a16="http://schemas.microsoft.com/office/drawing/2014/main" id="{DC06F18D-65EC-E70A-FBC9-D32975CABF55}"/>
              </a:ext>
            </a:extLst>
          </p:cNvPr>
          <p:cNvSpPr txBox="1"/>
          <p:nvPr/>
        </p:nvSpPr>
        <p:spPr>
          <a:xfrm>
            <a:off x="444734" y="3264838"/>
            <a:ext cx="4578957" cy="646331"/>
          </a:xfrm>
          <a:prstGeom prst="rect">
            <a:avLst/>
          </a:prstGeom>
          <a:noFill/>
        </p:spPr>
        <p:txBody>
          <a:bodyPr wrap="square" rtlCol="0">
            <a:spAutoFit/>
          </a:bodyPr>
          <a:lstStyle/>
          <a:p>
            <a:pPr algn="ctr"/>
            <a:r>
              <a:rPr lang="en-US" sz="3600" b="1" dirty="0">
                <a:solidFill>
                  <a:srgbClr val="1F5963"/>
                </a:solidFill>
                <a:latin typeface="Arial" panose="020B0604020202020204" pitchFamily="34" charset="0"/>
                <a:cs typeface="Arial" panose="020B0604020202020204" pitchFamily="34" charset="0"/>
              </a:rPr>
              <a:t>ROLLOVER 401k</a:t>
            </a:r>
          </a:p>
        </p:txBody>
      </p:sp>
      <p:sp>
        <p:nvSpPr>
          <p:cNvPr id="24" name="Oval 23">
            <a:extLst>
              <a:ext uri="{FF2B5EF4-FFF2-40B4-BE49-F238E27FC236}">
                <a16:creationId xmlns:a16="http://schemas.microsoft.com/office/drawing/2014/main" id="{7C309B42-613A-01AA-BFBE-F85CA244F044}"/>
              </a:ext>
            </a:extLst>
          </p:cNvPr>
          <p:cNvSpPr/>
          <p:nvPr/>
        </p:nvSpPr>
        <p:spPr>
          <a:xfrm>
            <a:off x="5570524" y="796957"/>
            <a:ext cx="5188449" cy="5188449"/>
          </a:xfrm>
          <a:prstGeom prst="ellipse">
            <a:avLst/>
          </a:prstGeom>
          <a:solidFill>
            <a:srgbClr val="7DB8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E0E40A7-E3F5-1D04-F378-2969A19CA7FB}"/>
              </a:ext>
            </a:extLst>
          </p:cNvPr>
          <p:cNvSpPr txBox="1"/>
          <p:nvPr/>
        </p:nvSpPr>
        <p:spPr>
          <a:xfrm>
            <a:off x="482646" y="3976085"/>
            <a:ext cx="3960805"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Open IRA Account</a:t>
            </a:r>
          </a:p>
          <a:p>
            <a:pPr marL="457200" indent="-457200">
              <a:buFont typeface="Arial" panose="020B0604020202020204" pitchFamily="34" charset="0"/>
              <a:buChar char="•"/>
            </a:pPr>
            <a:r>
              <a:rPr lang="en-US" sz="2800" dirty="0"/>
              <a:t>Contact 401k Administrator</a:t>
            </a:r>
          </a:p>
          <a:p>
            <a:pPr marL="457200" indent="-457200">
              <a:buFont typeface="Arial" panose="020B0604020202020204" pitchFamily="34" charset="0"/>
              <a:buChar char="•"/>
            </a:pPr>
            <a:r>
              <a:rPr lang="en-US" sz="2800" dirty="0"/>
              <a:t>Monitor rollover</a:t>
            </a:r>
          </a:p>
          <a:p>
            <a:pPr marL="457200" indent="-457200">
              <a:buFont typeface="Arial" panose="020B0604020202020204" pitchFamily="34" charset="0"/>
              <a:buChar char="•"/>
            </a:pPr>
            <a:endParaRPr lang="en-US" sz="2800" dirty="0"/>
          </a:p>
        </p:txBody>
      </p:sp>
      <p:pic>
        <p:nvPicPr>
          <p:cNvPr id="6" name="Picture 5" descr="A black and white logo&#10;&#10;Description automatically generated with low confidence">
            <a:extLst>
              <a:ext uri="{FF2B5EF4-FFF2-40B4-BE49-F238E27FC236}">
                <a16:creationId xmlns:a16="http://schemas.microsoft.com/office/drawing/2014/main" id="{A9842383-63FC-D1DA-8AA2-43B1F80FD6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0179" y="1687472"/>
            <a:ext cx="4556539" cy="3627441"/>
          </a:xfrm>
          <a:prstGeom prst="rect">
            <a:avLst/>
          </a:prstGeom>
        </p:spPr>
      </p:pic>
      <p:sp>
        <p:nvSpPr>
          <p:cNvPr id="7" name="TextBox 6">
            <a:extLst>
              <a:ext uri="{FF2B5EF4-FFF2-40B4-BE49-F238E27FC236}">
                <a16:creationId xmlns:a16="http://schemas.microsoft.com/office/drawing/2014/main" id="{155A72D9-8E63-138A-4CEB-83B17A1041F4}"/>
              </a:ext>
            </a:extLst>
          </p:cNvPr>
          <p:cNvSpPr txBox="1"/>
          <p:nvPr/>
        </p:nvSpPr>
        <p:spPr>
          <a:xfrm>
            <a:off x="1165487" y="2427372"/>
            <a:ext cx="3670761" cy="461665"/>
          </a:xfrm>
          <a:prstGeom prst="rect">
            <a:avLst/>
          </a:prstGeom>
          <a:noFill/>
        </p:spPr>
        <p:txBody>
          <a:bodyPr wrap="square" rtlCol="0">
            <a:spAutoFit/>
          </a:bodyPr>
          <a:lstStyle/>
          <a:p>
            <a:r>
              <a:rPr lang="en-US" sz="2400" dirty="0"/>
              <a:t>Fund your account</a:t>
            </a:r>
          </a:p>
        </p:txBody>
      </p:sp>
    </p:spTree>
    <p:extLst>
      <p:ext uri="{BB962C8B-B14F-4D97-AF65-F5344CB8AC3E}">
        <p14:creationId xmlns:p14="http://schemas.microsoft.com/office/powerpoint/2010/main" val="1341305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692</Words>
  <Application>Microsoft Office PowerPoint</Application>
  <PresentationFormat>Widescreen</PresentationFormat>
  <Paragraphs>169</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TAX SHELTERED GROWTH</vt:lpstr>
      <vt:lpstr>PREFERRED TRUST COMPANY</vt:lpstr>
      <vt:lpstr>PowerPoint Presentation</vt:lpstr>
      <vt:lpstr>PowerPoint Presentation</vt:lpstr>
      <vt:lpstr>PowerPoint Presentation</vt:lpstr>
      <vt:lpstr>CONTRIBUTIONS</vt:lpstr>
      <vt:lpstr>PowerPoint Presentation</vt:lpstr>
      <vt:lpstr>PowerPoint Presentation</vt:lpstr>
      <vt:lpstr>PowerPoint Presentation</vt:lpstr>
      <vt:lpstr>PowerPoint Presentation</vt:lpstr>
      <vt:lpstr>PowerPoint Presentation</vt:lpstr>
      <vt:lpstr>PowerPoint Presentation</vt:lpstr>
      <vt:lpstr>MISCONCEPTIONS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Jenifer Ostler</dc:creator>
  <cp:lastModifiedBy>Jenifer Ostler</cp:lastModifiedBy>
  <cp:revision>35</cp:revision>
  <cp:lastPrinted>2023-02-03T18:49:51Z</cp:lastPrinted>
  <dcterms:created xsi:type="dcterms:W3CDTF">2023-01-11T17:25:50Z</dcterms:created>
  <dcterms:modified xsi:type="dcterms:W3CDTF">2023-02-06T19:30:18Z</dcterms:modified>
</cp:coreProperties>
</file>